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handoutMasterIdLst>
    <p:handoutMasterId r:id="rId14"/>
  </p:handoutMasterIdLst>
  <p:sldIdLst>
    <p:sldId id="256" r:id="rId2"/>
    <p:sldId id="292" r:id="rId3"/>
    <p:sldId id="276" r:id="rId4"/>
    <p:sldId id="278" r:id="rId5"/>
    <p:sldId id="283" r:id="rId6"/>
    <p:sldId id="291" r:id="rId7"/>
    <p:sldId id="277" r:id="rId8"/>
    <p:sldId id="287" r:id="rId9"/>
    <p:sldId id="265" r:id="rId10"/>
    <p:sldId id="266" r:id="rId11"/>
    <p:sldId id="27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E0FC"/>
    <a:srgbClr val="80FBE5"/>
    <a:srgbClr val="4A5EE6"/>
    <a:srgbClr val="132BDC"/>
    <a:srgbClr val="FDF200"/>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6"/>
  </p:normalViewPr>
  <p:slideViewPr>
    <p:cSldViewPr snapToGrid="0">
      <p:cViewPr>
        <p:scale>
          <a:sx n="82" d="100"/>
          <a:sy n="82" d="100"/>
        </p:scale>
        <p:origin x="720" y="72"/>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2400" b="0" i="0" u="none" strike="noStrike" kern="1200" cap="all" spc="50" baseline="0">
                <a:solidFill>
                  <a:schemeClr val="tx1">
                    <a:lumMod val="65000"/>
                    <a:lumOff val="35000"/>
                  </a:schemeClr>
                </a:solidFill>
                <a:latin typeface="+mn-lt"/>
                <a:ea typeface="+mn-ea"/>
                <a:cs typeface="Arial Black" panose="020B0604020202020204" pitchFamily="34" charset="0"/>
              </a:defRPr>
            </a:pPr>
            <a:r>
              <a:rPr lang="en-US" dirty="0">
                <a:solidFill>
                  <a:schemeClr val="tx1"/>
                </a:solidFill>
                <a:latin typeface="+mn-lt"/>
              </a:rPr>
              <a:t>Product GROWTH</a:t>
            </a:r>
          </a:p>
        </c:rich>
      </c:tx>
      <c:overlay val="0"/>
      <c:spPr>
        <a:noFill/>
        <a:ln>
          <a:noFill/>
        </a:ln>
        <a:effectLst/>
      </c:spPr>
      <c:txPr>
        <a:bodyPr rot="0" spcFirstLastPara="1" vertOverflow="ellipsis" vert="horz" wrap="square" anchor="ctr" anchorCtr="1"/>
        <a:lstStyle/>
        <a:p>
          <a:pPr>
            <a:defRPr sz="2400" b="0" i="0" u="none" strike="noStrike" kern="1200" cap="all" spc="50" baseline="0">
              <a:solidFill>
                <a:schemeClr val="tx1">
                  <a:lumMod val="65000"/>
                  <a:lumOff val="35000"/>
                </a:schemeClr>
              </a:solidFill>
              <a:latin typeface="+mn-lt"/>
              <a:ea typeface="+mn-ea"/>
              <a:cs typeface="Arial Black" panose="020B0604020202020204" pitchFamily="34" charset="0"/>
            </a:defRPr>
          </a:pPr>
          <a:endParaRPr lang="en-US"/>
        </a:p>
      </c:txPr>
    </c:title>
    <c:autoTitleDeleted val="0"/>
    <c:plotArea>
      <c:layout/>
      <c:barChart>
        <c:barDir val="bar"/>
        <c:grouping val="clustered"/>
        <c:varyColors val="0"/>
        <c:ser>
          <c:idx val="0"/>
          <c:order val="0"/>
          <c:tx>
            <c:strRef>
              <c:f>Sheet1!$B$1</c:f>
              <c:strCache>
                <c:ptCount val="1"/>
                <c:pt idx="0">
                  <c:v>Series 2</c:v>
                </c:pt>
              </c:strCache>
            </c:strRef>
          </c:tx>
          <c:spPr>
            <a:gradFill flip="none" rotWithShape="1">
              <a:gsLst>
                <a:gs pos="0">
                  <a:schemeClr val="accent1">
                    <a:tint val="65000"/>
                  </a:schemeClr>
                </a:gs>
                <a:gs pos="75000">
                  <a:schemeClr val="accent1">
                    <a:tint val="65000"/>
                    <a:lumMod val="60000"/>
                    <a:lumOff val="40000"/>
                  </a:schemeClr>
                </a:gs>
                <a:gs pos="51000">
                  <a:schemeClr val="accent1">
                    <a:tint val="65000"/>
                    <a:alpha val="75000"/>
                  </a:schemeClr>
                </a:gs>
                <a:gs pos="100000">
                  <a:schemeClr val="accent1">
                    <a:tint val="65000"/>
                    <a:lumMod val="20000"/>
                    <a:lumOff val="80000"/>
                    <a:alpha val="15000"/>
                  </a:schemeClr>
                </a:gs>
              </a:gsLst>
              <a:lin ang="1080000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Q4</c:v>
                </c:pt>
                <c:pt idx="1">
                  <c:v>Q3</c:v>
                </c:pt>
                <c:pt idx="2">
                  <c:v>Q2</c:v>
                </c:pt>
                <c:pt idx="3">
                  <c:v>Q1</c:v>
                </c:pt>
              </c:strCache>
            </c:strRef>
          </c:cat>
          <c:val>
            <c:numRef>
              <c:f>Sheet1!$B$2:$B$5</c:f>
              <c:numCache>
                <c:formatCode>_(* #,##0.0_);_(* \(#,##0.0\);_(* "-"??_);_(@_)</c:formatCode>
                <c:ptCount val="4"/>
                <c:pt idx="0">
                  <c:v>4.5</c:v>
                </c:pt>
                <c:pt idx="1">
                  <c:v>3.5</c:v>
                </c:pt>
                <c:pt idx="2">
                  <c:v>2.5</c:v>
                </c:pt>
                <c:pt idx="3">
                  <c:v>4.3</c:v>
                </c:pt>
              </c:numCache>
            </c:numRef>
          </c:val>
          <c:extLst>
            <c:ext xmlns:c16="http://schemas.microsoft.com/office/drawing/2014/chart" uri="{C3380CC4-5D6E-409C-BE32-E72D297353CC}">
              <c16:uniqueId val="{00000000-10E9-D04F-BC12-CA2EE6FAC60B}"/>
            </c:ext>
          </c:extLst>
        </c:ser>
        <c:ser>
          <c:idx val="2"/>
          <c:order val="1"/>
          <c:tx>
            <c:strRef>
              <c:f>Sheet1!$C$1</c:f>
              <c:strCache>
                <c:ptCount val="1"/>
                <c:pt idx="0">
                  <c:v>Series 1</c:v>
                </c:pt>
              </c:strCache>
            </c:strRef>
          </c:tx>
          <c:spPr>
            <a:gradFill flip="none" rotWithShape="1">
              <a:gsLst>
                <a:gs pos="0">
                  <a:schemeClr val="accent1">
                    <a:shade val="65000"/>
                  </a:schemeClr>
                </a:gs>
                <a:gs pos="75000">
                  <a:schemeClr val="accent1">
                    <a:shade val="65000"/>
                    <a:lumMod val="60000"/>
                    <a:lumOff val="40000"/>
                  </a:schemeClr>
                </a:gs>
                <a:gs pos="51000">
                  <a:schemeClr val="accent1">
                    <a:shade val="65000"/>
                    <a:alpha val="75000"/>
                  </a:schemeClr>
                </a:gs>
                <a:gs pos="100000">
                  <a:schemeClr val="accent1">
                    <a:shade val="65000"/>
                    <a:lumMod val="20000"/>
                    <a:lumOff val="80000"/>
                    <a:alpha val="15000"/>
                  </a:schemeClr>
                </a:gs>
              </a:gsLst>
              <a:lin ang="10800000" scaled="1"/>
              <a:tileRect/>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Q4</c:v>
                </c:pt>
                <c:pt idx="1">
                  <c:v>Q3</c:v>
                </c:pt>
                <c:pt idx="2">
                  <c:v>Q2</c:v>
                </c:pt>
                <c:pt idx="3">
                  <c:v>Q1</c:v>
                </c:pt>
              </c:strCache>
            </c:strRef>
          </c:cat>
          <c:val>
            <c:numRef>
              <c:f>Sheet1!$C$2:$C$5</c:f>
              <c:numCache>
                <c:formatCode>_(* #,##0.0_);_(* \(#,##0.0\);_(* "-"??_);_(@_)</c:formatCode>
                <c:ptCount val="4"/>
                <c:pt idx="0">
                  <c:v>5</c:v>
                </c:pt>
                <c:pt idx="1">
                  <c:v>3</c:v>
                </c:pt>
                <c:pt idx="2">
                  <c:v>2</c:v>
                </c:pt>
                <c:pt idx="3">
                  <c:v>2</c:v>
                </c:pt>
              </c:numCache>
            </c:numRef>
          </c:val>
          <c:extLst>
            <c:ext xmlns:c16="http://schemas.microsoft.com/office/drawing/2014/chart" uri="{C3380CC4-5D6E-409C-BE32-E72D297353CC}">
              <c16:uniqueId val="{00000001-10E9-D04F-BC12-CA2EE6FAC60B}"/>
            </c:ext>
          </c:extLst>
        </c:ser>
        <c:dLbls>
          <c:dLblPos val="outEnd"/>
          <c:showLegendKey val="0"/>
          <c:showVal val="1"/>
          <c:showCatName val="0"/>
          <c:showSerName val="0"/>
          <c:showPercent val="0"/>
          <c:showBubbleSize val="0"/>
        </c:dLbls>
        <c:gapWidth val="326"/>
        <c:overlap val="-58"/>
        <c:axId val="1111705064"/>
        <c:axId val="1111706704"/>
      </c:barChart>
      <c:catAx>
        <c:axId val="1111705064"/>
        <c:scaling>
          <c:orientation val="minMax"/>
        </c:scaling>
        <c:delete val="0"/>
        <c:axPos val="l"/>
        <c:numFmt formatCode="General" sourceLinked="1"/>
        <c:majorTickMark val="none"/>
        <c:minorTickMark val="none"/>
        <c:tickLblPos val="nextTo"/>
        <c:spPr>
          <a:noFill/>
          <a:ln w="19050" cap="flat" cmpd="sng" algn="ctr">
            <a:solidFill>
              <a:schemeClr val="tx1">
                <a:lumMod val="15000"/>
                <a:lumOff val="85000"/>
              </a:schemeClr>
            </a:solidFill>
            <a:round/>
            <a:headEnd type="none" w="sm" len="sm"/>
            <a:tailEnd type="none" w="sm" len="sm"/>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11706704"/>
        <c:crosses val="autoZero"/>
        <c:auto val="1"/>
        <c:lblAlgn val="ctr"/>
        <c:lblOffset val="100"/>
        <c:noMultiLvlLbl val="0"/>
      </c:catAx>
      <c:valAx>
        <c:axId val="1111706704"/>
        <c:scaling>
          <c:orientation val="minMax"/>
        </c:scaling>
        <c:delete val="0"/>
        <c:axPos val="b"/>
        <c:majorGridlines>
          <c:spPr>
            <a:ln w="9525" cap="flat" cmpd="sng" algn="ctr">
              <a:gradFill>
                <a:gsLst>
                  <a:gs pos="99000">
                    <a:schemeClr val="tx1">
                      <a:lumMod val="25000"/>
                      <a:lumOff val="75000"/>
                    </a:schemeClr>
                  </a:gs>
                  <a:gs pos="0">
                    <a:schemeClr val="tx1">
                      <a:lumMod val="15000"/>
                      <a:lumOff val="85000"/>
                    </a:schemeClr>
                  </a:gs>
                </a:gsLst>
                <a:lin ang="5400000" scaled="0"/>
              </a:gradFill>
              <a:round/>
            </a:ln>
            <a:effectLst/>
          </c:spPr>
        </c:majorGridlines>
        <c:numFmt formatCode="_(* #,##0.0_);_(* \(#,##0.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11705064"/>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1">
  <a:schemeClr val="accent1"/>
</cs:colorStyle>
</file>

<file path=ppt/charts/style1.xml><?xml version="1.0" encoding="utf-8"?>
<cs:chartStyle xmlns:cs="http://schemas.microsoft.com/office/drawing/2012/chartStyle" xmlns:a="http://schemas.openxmlformats.org/drawingml/2006/main" id="223">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9050" cap="flat" cmpd="sng" algn="ctr">
        <a:solidFill>
          <a:schemeClr val="tx1">
            <a:lumMod val="15000"/>
            <a:lumOff val="85000"/>
          </a:schemeClr>
        </a:solidFill>
        <a:round/>
        <a:headEnd type="none" w="sm" len="sm"/>
        <a:tailEnd type="none" w="sm" len="sm"/>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10800000" scaled="1"/>
        <a:tileRect/>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10800000" scaled="1"/>
        <a:tileRect/>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99000">
              <a:schemeClr val="tx1">
                <a:lumMod val="25000"/>
                <a:lumOff val="75000"/>
              </a:schemeClr>
            </a:gs>
            <a:gs pos="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15000"/>
                <a:lumOff val="85000"/>
              </a:schemeClr>
            </a:gs>
            <a:gs pos="0">
              <a:schemeClr val="tx1">
                <a:lumMod val="5000"/>
                <a:lumOff val="9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73D947E0-108F-4D20-A71E-3CF329F97212}">
      <dgm:prSet phldr="0"/>
      <dgm:spPr>
        <a:solidFill>
          <a:schemeClr val="accent2">
            <a:lumMod val="75000"/>
          </a:schemeClr>
        </a:solidFill>
      </dgm:spPr>
      <dgm:t>
        <a:bodyPr/>
        <a:lstStyle/>
        <a:p>
          <a:pPr marL="0" rtl="0"/>
          <a:r>
            <a:rPr lang="en-US" b="0" i="0">
              <a:latin typeface="Avenir Next LT Pro" panose="020B0504020202020204" pitchFamily="34" charset="77"/>
            </a:rPr>
            <a:t>Accomplishments</a:t>
          </a:r>
        </a:p>
      </dgm:t>
    </dgm:pt>
    <dgm:pt modelId="{AE813459-65AB-4FA9-B717-330DDA6DFA4E}" type="sibTrans" cxnId="{A0077D09-C12C-46D0-8DF7-194B6911362A}">
      <dgm:prSet/>
      <dgm:spPr/>
      <dgm:t>
        <a:bodyPr/>
        <a:lstStyle/>
        <a:p>
          <a:endParaRPr lang="en-US"/>
        </a:p>
      </dgm:t>
    </dgm:pt>
    <dgm:pt modelId="{9D249532-A24D-4D8F-848A-9F42F2E486C9}" type="parTrans" cxnId="{A0077D09-C12C-46D0-8DF7-194B6911362A}">
      <dgm:prSet/>
      <dgm:spPr/>
      <dgm:t>
        <a:bodyPr/>
        <a:lstStyle/>
        <a:p>
          <a:endParaRPr lang="en-US"/>
        </a:p>
      </dgm:t>
    </dgm:pt>
    <dgm:pt modelId="{4F85505A-81B6-4FDA-A144-900B71DAD946}">
      <dgm:prSet phldr="0"/>
      <dgm:spPr>
        <a:solidFill>
          <a:schemeClr val="accent4">
            <a:lumMod val="60000"/>
            <a:lumOff val="40000"/>
          </a:schemeClr>
        </a:solidFill>
      </dgm:spPr>
      <dgm:t>
        <a:bodyPr/>
        <a:lstStyle/>
        <a:p>
          <a:pPr marL="0"/>
          <a:r>
            <a:rPr lang="en-US" b="0" i="0" dirty="0">
              <a:latin typeface="Avenir Next LT Pro" panose="020B0504020202020204" pitchFamily="34" charset="77"/>
            </a:rPr>
            <a:t>Challenges</a:t>
          </a:r>
        </a:p>
      </dgm:t>
    </dgm:pt>
    <dgm:pt modelId="{68F74A88-49DC-44B1-BC0D-220A7B97601C}" type="sibTrans" cxnId="{2D633B56-E147-4EFC-B9EE-6C0413F329B0}">
      <dgm:prSet/>
      <dgm:spPr/>
      <dgm:t>
        <a:bodyPr/>
        <a:lstStyle/>
        <a:p>
          <a:endParaRPr lang="en-US"/>
        </a:p>
      </dgm:t>
    </dgm:pt>
    <dgm:pt modelId="{D9A96E25-7BBE-4DDD-8DDE-B4970D4340A8}" type="parTrans" cxnId="{2D633B56-E147-4EFC-B9EE-6C0413F329B0}">
      <dgm:prSet/>
      <dgm:spPr/>
      <dgm:t>
        <a:bodyPr/>
        <a:lstStyle/>
        <a:p>
          <a:endParaRPr lang="en-US"/>
        </a:p>
      </dgm:t>
    </dgm:pt>
    <dgm:pt modelId="{2C2C4CB9-1BB4-4DC9-BC79-016EA89BFB18}">
      <dgm:prSet custT="1"/>
      <dgm:spPr/>
      <dgm:t>
        <a:bodyPr/>
        <a:lstStyle/>
        <a:p>
          <a:pPr>
            <a:buFontTx/>
            <a:buNone/>
          </a:pPr>
          <a:r>
            <a:rPr lang="en-US" sz="2300" dirty="0"/>
            <a:t>   </a:t>
          </a:r>
          <a:r>
            <a:rPr lang="en-US" sz="1800" dirty="0">
              <a:latin typeface="Söhne"/>
            </a:rPr>
            <a:t>1)Adhering to the timelines</a:t>
          </a:r>
          <a:br>
            <a:rPr lang="en-US" sz="1800" dirty="0">
              <a:latin typeface="Söhne"/>
            </a:rPr>
          </a:br>
          <a:r>
            <a:rPr lang="en-US" sz="1800" dirty="0">
              <a:latin typeface="Söhne"/>
            </a:rPr>
            <a:t>2)Tool Proficiency</a:t>
          </a:r>
        </a:p>
        <a:p>
          <a:r>
            <a:rPr lang="en-US" sz="1800" dirty="0">
              <a:latin typeface="Söhne"/>
            </a:rPr>
            <a:t>3)Global collaboration</a:t>
          </a:r>
          <a:br>
            <a:rPr lang="en-US" sz="1800" dirty="0">
              <a:latin typeface="Söhne"/>
            </a:rPr>
          </a:br>
          <a:r>
            <a:rPr lang="en-US" sz="1800" dirty="0">
              <a:latin typeface="Söhne"/>
            </a:rPr>
            <a:t>4)Effective Code Management</a:t>
          </a:r>
          <a:br>
            <a:rPr lang="en-US" sz="1800" dirty="0">
              <a:latin typeface="Söhne"/>
            </a:rPr>
          </a:br>
          <a:r>
            <a:rPr lang="en-US" sz="1800" dirty="0">
              <a:latin typeface="Söhne"/>
            </a:rPr>
            <a:t>5)Comprehensive understanding of Hackathon challenges</a:t>
          </a:r>
          <a:br>
            <a:rPr lang="en-US" sz="1800" dirty="0">
              <a:latin typeface="Söhne"/>
            </a:rPr>
          </a:br>
          <a:r>
            <a:rPr lang="en-US" sz="1800" dirty="0">
              <a:latin typeface="Söhne"/>
            </a:rPr>
            <a:t>6)Challenges in extra queries creation</a:t>
          </a:r>
          <a:br>
            <a:rPr lang="en-US" sz="1800" dirty="0">
              <a:latin typeface="Söhne"/>
            </a:rPr>
          </a:br>
          <a:r>
            <a:rPr lang="en-US" sz="1800" dirty="0">
              <a:latin typeface="Söhne"/>
            </a:rPr>
            <a:t>7)Keeping ourselves motivated</a:t>
          </a:r>
        </a:p>
      </dgm:t>
    </dgm:pt>
    <dgm:pt modelId="{A757AD42-EC1B-4E35-9213-818BF4616BF9}" type="parTrans" cxnId="{16BC87C7-BF83-4F95-812B-60A347AF1C75}">
      <dgm:prSet/>
      <dgm:spPr/>
      <dgm:t>
        <a:bodyPr/>
        <a:lstStyle/>
        <a:p>
          <a:endParaRPr lang="en-US"/>
        </a:p>
      </dgm:t>
    </dgm:pt>
    <dgm:pt modelId="{111534DB-B611-4C4C-AE4E-74B8E6740878}" type="sibTrans" cxnId="{16BC87C7-BF83-4F95-812B-60A347AF1C75}">
      <dgm:prSet/>
      <dgm:spPr/>
      <dgm:t>
        <a:bodyPr/>
        <a:lstStyle/>
        <a:p>
          <a:endParaRPr lang="en-US"/>
        </a:p>
      </dgm:t>
    </dgm:pt>
    <dgm:pt modelId="{49ECE714-3C57-4BD3-8CCA-851B76B26DA8}">
      <dgm:prSet custT="1"/>
      <dgm:spPr/>
      <dgm:t>
        <a:bodyPr/>
        <a:lstStyle/>
        <a:p>
          <a:pPr>
            <a:buFontTx/>
            <a:buNone/>
          </a:pPr>
          <a:r>
            <a:rPr lang="en-US" sz="1900" dirty="0"/>
            <a:t>  </a:t>
          </a:r>
          <a:r>
            <a:rPr lang="en-US" sz="1800" dirty="0">
              <a:latin typeface="Söhne"/>
            </a:rPr>
            <a:t>1)Proficiency Enhancement in GIT</a:t>
          </a:r>
          <a:br>
            <a:rPr lang="en-US" sz="1800" dirty="0">
              <a:latin typeface="Söhne"/>
            </a:rPr>
          </a:br>
          <a:r>
            <a:rPr lang="en-US" sz="1800" dirty="0">
              <a:latin typeface="Söhne"/>
            </a:rPr>
            <a:t>2)Comprehensive dataset understanding</a:t>
          </a:r>
          <a:br>
            <a:rPr lang="en-US" sz="1800" dirty="0">
              <a:latin typeface="Söhne"/>
            </a:rPr>
          </a:br>
          <a:r>
            <a:rPr lang="en-US" sz="1800" dirty="0">
              <a:latin typeface="Söhne"/>
            </a:rPr>
            <a:t>3)Python Mastery and Library Integration</a:t>
          </a:r>
          <a:br>
            <a:rPr lang="en-US" sz="1800" dirty="0">
              <a:latin typeface="Söhne"/>
            </a:rPr>
          </a:br>
          <a:r>
            <a:rPr lang="en-US" sz="1800" dirty="0">
              <a:latin typeface="Söhne"/>
            </a:rPr>
            <a:t>4)Seamless Integration of Jupiter notebook with SQL</a:t>
          </a:r>
          <a:br>
            <a:rPr lang="en-US" sz="1800" dirty="0">
              <a:latin typeface="Söhne"/>
            </a:rPr>
          </a:br>
          <a:r>
            <a:rPr lang="en-US" sz="1800" dirty="0">
              <a:latin typeface="Söhne"/>
            </a:rPr>
            <a:t>5)Refined Problem solving &amp; Time management skills</a:t>
          </a:r>
          <a:br>
            <a:rPr lang="en-US" sz="1800" dirty="0">
              <a:latin typeface="Söhne"/>
            </a:rPr>
          </a:br>
          <a:r>
            <a:rPr lang="en-US" sz="1800" dirty="0">
              <a:latin typeface="Söhne"/>
            </a:rPr>
            <a:t>6)Exponential growth in Technical knowledge &amp; Expertise</a:t>
          </a:r>
        </a:p>
      </dgm:t>
    </dgm:pt>
    <dgm:pt modelId="{3A76057D-56FF-4A59-AED7-1186CDDBC747}" type="parTrans" cxnId="{BA61E293-8EEA-49A2-B846-64E650581298}">
      <dgm:prSet/>
      <dgm:spPr/>
      <dgm:t>
        <a:bodyPr/>
        <a:lstStyle/>
        <a:p>
          <a:endParaRPr lang="en-US"/>
        </a:p>
      </dgm:t>
    </dgm:pt>
    <dgm:pt modelId="{AFB04CD5-413A-4B63-8695-23B79EE1F3A8}" type="sibTrans" cxnId="{BA61E293-8EEA-49A2-B846-64E650581298}">
      <dgm:prSet/>
      <dgm:spPr/>
      <dgm:t>
        <a:bodyPr/>
        <a:lstStyle/>
        <a:p>
          <a:endParaRPr lang="en-US"/>
        </a:p>
      </dgm:t>
    </dgm:pt>
    <dgm:pt modelId="{A2F46C0C-AFF3-45BA-8B76-6F65F5FA038A}" type="pres">
      <dgm:prSet presAssocID="{0DD8915E-DC14-41D6-9BB5-F49E1C265163}" presName="linear" presStyleCnt="0">
        <dgm:presLayoutVars>
          <dgm:animLvl val="lvl"/>
          <dgm:resizeHandles val="exact"/>
        </dgm:presLayoutVars>
      </dgm:prSet>
      <dgm:spPr/>
    </dgm:pt>
    <dgm:pt modelId="{7D1367A1-375D-49EA-8D87-EEECC02549B2}" type="pres">
      <dgm:prSet presAssocID="{73D947E0-108F-4D20-A71E-3CF329F97212}" presName="parentText" presStyleLbl="node1" presStyleIdx="0" presStyleCnt="2" custScaleY="50073" custLinFactNeighborX="-1462" custLinFactNeighborY="-19872">
        <dgm:presLayoutVars>
          <dgm:chMax val="0"/>
          <dgm:bulletEnabled val="1"/>
        </dgm:presLayoutVars>
      </dgm:prSet>
      <dgm:spPr/>
    </dgm:pt>
    <dgm:pt modelId="{8919FF09-6892-402F-9491-FB2B83917292}" type="pres">
      <dgm:prSet presAssocID="{73D947E0-108F-4D20-A71E-3CF329F97212}" presName="childText" presStyleLbl="revTx" presStyleIdx="0" presStyleCnt="2" custLinFactNeighborX="322" custLinFactNeighborY="-18631">
        <dgm:presLayoutVars>
          <dgm:bulletEnabled val="1"/>
        </dgm:presLayoutVars>
      </dgm:prSet>
      <dgm:spPr/>
    </dgm:pt>
    <dgm:pt modelId="{22937AF4-7952-4900-9837-4AC7BA24A34E}" type="pres">
      <dgm:prSet presAssocID="{4F85505A-81B6-4FDA-A144-900B71DAD946}" presName="parentText" presStyleLbl="node1" presStyleIdx="1" presStyleCnt="2" custScaleY="40665">
        <dgm:presLayoutVars>
          <dgm:chMax val="0"/>
          <dgm:bulletEnabled val="1"/>
        </dgm:presLayoutVars>
      </dgm:prSet>
      <dgm:spPr/>
    </dgm:pt>
    <dgm:pt modelId="{A5A74155-06FB-4B8D-919E-F31F4DD9FCCF}" type="pres">
      <dgm:prSet presAssocID="{4F85505A-81B6-4FDA-A144-900B71DAD946}" presName="childText" presStyleLbl="revTx" presStyleIdx="1" presStyleCnt="2">
        <dgm:presLayoutVars>
          <dgm:bulletEnabled val="1"/>
        </dgm:presLayoutVars>
      </dgm:prSet>
      <dgm:spPr/>
    </dgm:pt>
  </dgm:ptLst>
  <dgm:cxnLst>
    <dgm:cxn modelId="{A0077D09-C12C-46D0-8DF7-194B6911362A}" srcId="{0DD8915E-DC14-41D6-9BB5-F49E1C265163}" destId="{73D947E0-108F-4D20-A71E-3CF329F97212}" srcOrd="0" destOrd="0" parTransId="{9D249532-A24D-4D8F-848A-9F42F2E486C9}" sibTransId="{AE813459-65AB-4FA9-B717-330DDA6DFA4E}"/>
    <dgm:cxn modelId="{F6E71660-923F-4062-8534-1FC9834B890B}" type="presOf" srcId="{4F85505A-81B6-4FDA-A144-900B71DAD946}" destId="{22937AF4-7952-4900-9837-4AC7BA24A34E}" srcOrd="0" destOrd="0" presId="urn:microsoft.com/office/officeart/2005/8/layout/vList2"/>
    <dgm:cxn modelId="{6F6A8171-C72F-4B37-BC01-90D44C239A86}" type="presOf" srcId="{49ECE714-3C57-4BD3-8CCA-851B76B26DA8}" destId="{8919FF09-6892-402F-9491-FB2B83917292}" srcOrd="0" destOrd="0" presId="urn:microsoft.com/office/officeart/2005/8/layout/vList2"/>
    <dgm:cxn modelId="{2D633B56-E147-4EFC-B9EE-6C0413F329B0}" srcId="{0DD8915E-DC14-41D6-9BB5-F49E1C265163}" destId="{4F85505A-81B6-4FDA-A144-900B71DAD946}" srcOrd="1" destOrd="0" parTransId="{D9A96E25-7BBE-4DDD-8DDE-B4970D4340A8}" sibTransId="{68F74A88-49DC-44B1-BC0D-220A7B97601C}"/>
    <dgm:cxn modelId="{532F7C7B-9760-40CE-B22D-6CC0F358AC75}" type="presOf" srcId="{2C2C4CB9-1BB4-4DC9-BC79-016EA89BFB18}" destId="{A5A74155-06FB-4B8D-919E-F31F4DD9FCCF}" srcOrd="0" destOrd="0" presId="urn:microsoft.com/office/officeart/2005/8/layout/vList2"/>
    <dgm:cxn modelId="{BA61E293-8EEA-49A2-B846-64E650581298}" srcId="{73D947E0-108F-4D20-A71E-3CF329F97212}" destId="{49ECE714-3C57-4BD3-8CCA-851B76B26DA8}" srcOrd="0" destOrd="0" parTransId="{3A76057D-56FF-4A59-AED7-1186CDDBC747}" sibTransId="{AFB04CD5-413A-4B63-8695-23B79EE1F3A8}"/>
    <dgm:cxn modelId="{DEB39694-40BB-47A9-A059-66A738FE55AB}" type="presOf" srcId="{73D947E0-108F-4D20-A71E-3CF329F97212}" destId="{7D1367A1-375D-49EA-8D87-EEECC02549B2}" srcOrd="0" destOrd="0" presId="urn:microsoft.com/office/officeart/2005/8/layout/vList2"/>
    <dgm:cxn modelId="{C7A95196-3CB7-4CD4-9775-1F6840E9016A}" type="presOf" srcId="{0DD8915E-DC14-41D6-9BB5-F49E1C265163}" destId="{A2F46C0C-AFF3-45BA-8B76-6F65F5FA038A}" srcOrd="0" destOrd="0" presId="urn:microsoft.com/office/officeart/2005/8/layout/vList2"/>
    <dgm:cxn modelId="{16BC87C7-BF83-4F95-812B-60A347AF1C75}" srcId="{4F85505A-81B6-4FDA-A144-900B71DAD946}" destId="{2C2C4CB9-1BB4-4DC9-BC79-016EA89BFB18}" srcOrd="0" destOrd="0" parTransId="{A757AD42-EC1B-4E35-9213-818BF4616BF9}" sibTransId="{111534DB-B611-4C4C-AE4E-74B8E6740878}"/>
    <dgm:cxn modelId="{0A70128C-7D49-498D-8753-08F30FE1527F}" type="presParOf" srcId="{A2F46C0C-AFF3-45BA-8B76-6F65F5FA038A}" destId="{7D1367A1-375D-49EA-8D87-EEECC02549B2}" srcOrd="0" destOrd="0" presId="urn:microsoft.com/office/officeart/2005/8/layout/vList2"/>
    <dgm:cxn modelId="{DC8759DC-D890-49D5-9615-AC2D21B10AC2}" type="presParOf" srcId="{A2F46C0C-AFF3-45BA-8B76-6F65F5FA038A}" destId="{8919FF09-6892-402F-9491-FB2B83917292}" srcOrd="1" destOrd="0" presId="urn:microsoft.com/office/officeart/2005/8/layout/vList2"/>
    <dgm:cxn modelId="{9FAB3447-D068-481B-944C-E5570EA02DDF}" type="presParOf" srcId="{A2F46C0C-AFF3-45BA-8B76-6F65F5FA038A}" destId="{22937AF4-7952-4900-9837-4AC7BA24A34E}" srcOrd="2" destOrd="0" presId="urn:microsoft.com/office/officeart/2005/8/layout/vList2"/>
    <dgm:cxn modelId="{692258B9-DED9-4A16-8EF0-4B7E2D19B113}" type="presParOf" srcId="{A2F46C0C-AFF3-45BA-8B76-6F65F5FA038A}" destId="{A5A74155-06FB-4B8D-919E-F31F4DD9FCCF}" srcOrd="3"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1367A1-375D-49EA-8D87-EEECC02549B2}">
      <dsp:nvSpPr>
        <dsp:cNvPr id="0" name=""/>
        <dsp:cNvSpPr/>
      </dsp:nvSpPr>
      <dsp:spPr>
        <a:xfrm>
          <a:off x="0" y="75283"/>
          <a:ext cx="5789913" cy="600500"/>
        </a:xfrm>
        <a:prstGeom prst="roundRect">
          <a:avLst/>
        </a:prstGeom>
        <a:solidFill>
          <a:schemeClr val="accent2">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US" sz="2000" b="0" i="0" kern="1200">
              <a:latin typeface="Avenir Next LT Pro" panose="020B0504020202020204" pitchFamily="34" charset="77"/>
            </a:rPr>
            <a:t>Accomplishments</a:t>
          </a:r>
        </a:p>
      </dsp:txBody>
      <dsp:txXfrm>
        <a:off x="29314" y="104597"/>
        <a:ext cx="5731285" cy="541872"/>
      </dsp:txXfrm>
    </dsp:sp>
    <dsp:sp modelId="{8919FF09-6892-402F-9491-FB2B83917292}">
      <dsp:nvSpPr>
        <dsp:cNvPr id="0" name=""/>
        <dsp:cNvSpPr/>
      </dsp:nvSpPr>
      <dsp:spPr>
        <a:xfrm>
          <a:off x="0" y="822567"/>
          <a:ext cx="5789913" cy="186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3830" tIns="24130" rIns="135128" bIns="24130" numCol="1" spcCol="1270" anchor="t" anchorCtr="0">
          <a:noAutofit/>
        </a:bodyPr>
        <a:lstStyle/>
        <a:p>
          <a:pPr marL="171450" lvl="1" indent="-171450" algn="l" defTabSz="844550">
            <a:lnSpc>
              <a:spcPct val="90000"/>
            </a:lnSpc>
            <a:spcBef>
              <a:spcPct val="0"/>
            </a:spcBef>
            <a:spcAft>
              <a:spcPct val="20000"/>
            </a:spcAft>
            <a:buFontTx/>
            <a:buNone/>
          </a:pPr>
          <a:r>
            <a:rPr lang="en-US" sz="1900" kern="1200" dirty="0"/>
            <a:t>  </a:t>
          </a:r>
          <a:r>
            <a:rPr lang="en-US" sz="1800" kern="1200" dirty="0">
              <a:latin typeface="Söhne"/>
            </a:rPr>
            <a:t>1)Proficiency Enhancement in GIT</a:t>
          </a:r>
          <a:br>
            <a:rPr lang="en-US" sz="1800" kern="1200" dirty="0">
              <a:latin typeface="Söhne"/>
            </a:rPr>
          </a:br>
          <a:r>
            <a:rPr lang="en-US" sz="1800" kern="1200" dirty="0">
              <a:latin typeface="Söhne"/>
            </a:rPr>
            <a:t>2)Comprehensive dataset understanding</a:t>
          </a:r>
          <a:br>
            <a:rPr lang="en-US" sz="1800" kern="1200" dirty="0">
              <a:latin typeface="Söhne"/>
            </a:rPr>
          </a:br>
          <a:r>
            <a:rPr lang="en-US" sz="1800" kern="1200" dirty="0">
              <a:latin typeface="Söhne"/>
            </a:rPr>
            <a:t>3)Python Mastery and Library Integration</a:t>
          </a:r>
          <a:br>
            <a:rPr lang="en-US" sz="1800" kern="1200" dirty="0">
              <a:latin typeface="Söhne"/>
            </a:rPr>
          </a:br>
          <a:r>
            <a:rPr lang="en-US" sz="1800" kern="1200" dirty="0">
              <a:latin typeface="Söhne"/>
            </a:rPr>
            <a:t>4)Seamless Integration of Jupiter notebook with SQL</a:t>
          </a:r>
          <a:br>
            <a:rPr lang="en-US" sz="1800" kern="1200" dirty="0">
              <a:latin typeface="Söhne"/>
            </a:rPr>
          </a:br>
          <a:r>
            <a:rPr lang="en-US" sz="1800" kern="1200" dirty="0">
              <a:latin typeface="Söhne"/>
            </a:rPr>
            <a:t>5)Refined Problem solving &amp; Time management skills</a:t>
          </a:r>
          <a:br>
            <a:rPr lang="en-US" sz="1800" kern="1200" dirty="0">
              <a:latin typeface="Söhne"/>
            </a:rPr>
          </a:br>
          <a:r>
            <a:rPr lang="en-US" sz="1800" kern="1200" dirty="0">
              <a:latin typeface="Söhne"/>
            </a:rPr>
            <a:t>6)Exponential growth in Technical knowledge &amp; Expertise</a:t>
          </a:r>
        </a:p>
      </dsp:txBody>
      <dsp:txXfrm>
        <a:off x="0" y="822567"/>
        <a:ext cx="5789913" cy="1863000"/>
      </dsp:txXfrm>
    </dsp:sp>
    <dsp:sp modelId="{22937AF4-7952-4900-9837-4AC7BA24A34E}">
      <dsp:nvSpPr>
        <dsp:cNvPr id="0" name=""/>
        <dsp:cNvSpPr/>
      </dsp:nvSpPr>
      <dsp:spPr>
        <a:xfrm>
          <a:off x="0" y="2908999"/>
          <a:ext cx="5789913" cy="487675"/>
        </a:xfrm>
        <a:prstGeom prst="roundRect">
          <a:avLst/>
        </a:prstGeom>
        <a:solidFill>
          <a:schemeClr val="accent4">
            <a:lumMod val="60000"/>
            <a:lumOff val="4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latin typeface="Avenir Next LT Pro" panose="020B0504020202020204" pitchFamily="34" charset="77"/>
            </a:rPr>
            <a:t>Challenges</a:t>
          </a:r>
        </a:p>
      </dsp:txBody>
      <dsp:txXfrm>
        <a:off x="23806" y="2932805"/>
        <a:ext cx="5742301" cy="440063"/>
      </dsp:txXfrm>
    </dsp:sp>
    <dsp:sp modelId="{A5A74155-06FB-4B8D-919E-F31F4DD9FCCF}">
      <dsp:nvSpPr>
        <dsp:cNvPr id="0" name=""/>
        <dsp:cNvSpPr/>
      </dsp:nvSpPr>
      <dsp:spPr>
        <a:xfrm>
          <a:off x="0" y="3396674"/>
          <a:ext cx="5789913" cy="2225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3830" tIns="29210" rIns="163576" bIns="29210" numCol="1" spcCol="1270" anchor="t" anchorCtr="0">
          <a:noAutofit/>
        </a:bodyPr>
        <a:lstStyle/>
        <a:p>
          <a:pPr marL="228600" lvl="1" indent="-228600" algn="l" defTabSz="1022350">
            <a:lnSpc>
              <a:spcPct val="90000"/>
            </a:lnSpc>
            <a:spcBef>
              <a:spcPct val="0"/>
            </a:spcBef>
            <a:spcAft>
              <a:spcPct val="20000"/>
            </a:spcAft>
            <a:buFontTx/>
            <a:buNone/>
          </a:pPr>
          <a:r>
            <a:rPr lang="en-US" sz="2300" kern="1200" dirty="0"/>
            <a:t>   </a:t>
          </a:r>
          <a:r>
            <a:rPr lang="en-US" sz="1800" kern="1200" dirty="0">
              <a:latin typeface="Söhne"/>
            </a:rPr>
            <a:t>1)Adhering to the timelines</a:t>
          </a:r>
          <a:br>
            <a:rPr lang="en-US" sz="1800" kern="1200" dirty="0">
              <a:latin typeface="Söhne"/>
            </a:rPr>
          </a:br>
          <a:r>
            <a:rPr lang="en-US" sz="1800" kern="1200" dirty="0">
              <a:latin typeface="Söhne"/>
            </a:rPr>
            <a:t>2)Tool Proficiency</a:t>
          </a:r>
        </a:p>
        <a:p>
          <a:pPr marL="228600" lvl="1" indent="-228600" algn="l" defTabSz="1022350">
            <a:lnSpc>
              <a:spcPct val="90000"/>
            </a:lnSpc>
            <a:spcBef>
              <a:spcPct val="0"/>
            </a:spcBef>
            <a:spcAft>
              <a:spcPct val="20000"/>
            </a:spcAft>
          </a:pPr>
          <a:r>
            <a:rPr lang="en-US" sz="1800" kern="1200" dirty="0">
              <a:latin typeface="Söhne"/>
            </a:rPr>
            <a:t>3)Global collaboration</a:t>
          </a:r>
          <a:br>
            <a:rPr lang="en-US" sz="1800" kern="1200" dirty="0">
              <a:latin typeface="Söhne"/>
            </a:rPr>
          </a:br>
          <a:r>
            <a:rPr lang="en-US" sz="1800" kern="1200" dirty="0">
              <a:latin typeface="Söhne"/>
            </a:rPr>
            <a:t>4)Effective Code Management</a:t>
          </a:r>
          <a:br>
            <a:rPr lang="en-US" sz="1800" kern="1200" dirty="0">
              <a:latin typeface="Söhne"/>
            </a:rPr>
          </a:br>
          <a:r>
            <a:rPr lang="en-US" sz="1800" kern="1200" dirty="0">
              <a:latin typeface="Söhne"/>
            </a:rPr>
            <a:t>5)Comprehensive understanding of Hackathon challenges</a:t>
          </a:r>
          <a:br>
            <a:rPr lang="en-US" sz="1800" kern="1200" dirty="0">
              <a:latin typeface="Söhne"/>
            </a:rPr>
          </a:br>
          <a:r>
            <a:rPr lang="en-US" sz="1800" kern="1200" dirty="0">
              <a:latin typeface="Söhne"/>
            </a:rPr>
            <a:t>6)Challenges in extra queries creation</a:t>
          </a:r>
          <a:br>
            <a:rPr lang="en-US" sz="1800" kern="1200" dirty="0">
              <a:latin typeface="Söhne"/>
            </a:rPr>
          </a:br>
          <a:r>
            <a:rPr lang="en-US" sz="1800" kern="1200" dirty="0">
              <a:latin typeface="Söhne"/>
            </a:rPr>
            <a:t>7)Keeping ourselves motivated</a:t>
          </a:r>
        </a:p>
      </dsp:txBody>
      <dsp:txXfrm>
        <a:off x="0" y="3396674"/>
        <a:ext cx="5789913" cy="222525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12/10/2023</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12/10/2023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10</a:t>
            </a:fld>
            <a:endParaRPr lang="en-US" dirty="0"/>
          </a:p>
        </p:txBody>
      </p:sp>
    </p:spTree>
    <p:extLst>
      <p:ext uri="{BB962C8B-B14F-4D97-AF65-F5344CB8AC3E}">
        <p14:creationId xmlns:p14="http://schemas.microsoft.com/office/powerpoint/2010/main" val="484782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11</a:t>
            </a:fld>
            <a:endParaRPr lang="en-US" dirty="0"/>
          </a:p>
        </p:txBody>
      </p:sp>
    </p:spTree>
    <p:extLst>
      <p:ext uri="{BB962C8B-B14F-4D97-AF65-F5344CB8AC3E}">
        <p14:creationId xmlns:p14="http://schemas.microsoft.com/office/powerpoint/2010/main" val="325735865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r>
              <a:rPr lang="en-US"/>
              <a:t>Click icon to add picture</a:t>
            </a:r>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r>
              <a:rPr lang="en-US"/>
              <a:t>Click icon to add picture</a:t>
            </a:r>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r>
              <a:rPr lang="en-US"/>
              <a:t>Click icon to add picture</a:t>
            </a:r>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72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tx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microsoft.com/office/2007/relationships/hdphoto" Target="../media/hdphoto10.wdp"/></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6.wdp"/><Relationship Id="rId7" Type="http://schemas.microsoft.com/office/2007/relationships/hdphoto" Target="../media/hdphoto8.wdp"/><Relationship Id="rId2" Type="http://schemas.openxmlformats.org/officeDocument/2006/relationships/image" Target="../media/image9.png"/><Relationship Id="rId1" Type="http://schemas.openxmlformats.org/officeDocument/2006/relationships/slideLayout" Target="../slideLayouts/slideLayout11.xml"/><Relationship Id="rId6" Type="http://schemas.openxmlformats.org/officeDocument/2006/relationships/image" Target="../media/image11.png"/><Relationship Id="rId5" Type="http://schemas.microsoft.com/office/2007/relationships/hdphoto" Target="../media/hdphoto7.wdp"/><Relationship Id="rId4" Type="http://schemas.openxmlformats.org/officeDocument/2006/relationships/image" Target="../media/image10.png"/><Relationship Id="rId9" Type="http://schemas.microsoft.com/office/2007/relationships/hdphoto" Target="../media/hdphoto9.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ctrTitle"/>
          </p:nvPr>
        </p:nvSpPr>
        <p:spPr>
          <a:xfrm>
            <a:off x="816768" y="1313284"/>
            <a:ext cx="7291534" cy="3427502"/>
          </a:xfrm>
        </p:spPr>
        <p:txBody>
          <a:bodyPr/>
          <a:lstStyle/>
          <a:p>
            <a:r>
              <a:rPr lang="en-US" dirty="0">
                <a:solidFill>
                  <a:schemeClr val="accent1">
                    <a:lumMod val="50000"/>
                  </a:schemeClr>
                </a:solidFill>
                <a:latin typeface="Copperplate Gothic Bold" panose="020E0705020206020404" pitchFamily="34" charset="0"/>
              </a:rPr>
              <a:t>Team 21</a:t>
            </a:r>
            <a:br>
              <a:rPr lang="en-US" dirty="0">
                <a:solidFill>
                  <a:schemeClr val="accent1">
                    <a:lumMod val="50000"/>
                  </a:schemeClr>
                </a:solidFill>
                <a:latin typeface="Copperplate Gothic Bold" panose="020E0705020206020404" pitchFamily="34" charset="0"/>
              </a:rPr>
            </a:br>
            <a:r>
              <a:rPr lang="en-US" dirty="0">
                <a:solidFill>
                  <a:schemeClr val="accent1">
                    <a:lumMod val="50000"/>
                  </a:schemeClr>
                </a:solidFill>
                <a:latin typeface="Copperplate Gothic Bold" panose="020E0705020206020404" pitchFamily="34" charset="0"/>
              </a:rPr>
              <a:t>Kernel Seekers</a:t>
            </a:r>
          </a:p>
        </p:txBody>
      </p:sp>
      <p:sp>
        <p:nvSpPr>
          <p:cNvPr id="7" name="Subtitle 6">
            <a:extLst>
              <a:ext uri="{FF2B5EF4-FFF2-40B4-BE49-F238E27FC236}">
                <a16:creationId xmlns:a16="http://schemas.microsoft.com/office/drawing/2014/main" id="{3AFD8D3D-82CB-EA16-814E-A3FED8BBF39B}"/>
              </a:ext>
            </a:extLst>
          </p:cNvPr>
          <p:cNvSpPr>
            <a:spLocks noGrp="1"/>
          </p:cNvSpPr>
          <p:nvPr>
            <p:ph type="subTitle" idx="1"/>
          </p:nvPr>
        </p:nvSpPr>
        <p:spPr>
          <a:xfrm>
            <a:off x="536850" y="3027035"/>
            <a:ext cx="7414940" cy="4409463"/>
          </a:xfrm>
        </p:spPr>
        <p:txBody>
          <a:bodyPr/>
          <a:lstStyle/>
          <a:p>
            <a:r>
              <a:rPr lang="en-US" sz="2800" dirty="0">
                <a:highlight>
                  <a:srgbClr val="DCE0FC"/>
                </a:highlight>
                <a:latin typeface="Amasis MT Pro Black" panose="020F0502020204030204" pitchFamily="18" charset="0"/>
              </a:rPr>
              <a:t>team Members</a:t>
            </a:r>
            <a:br>
              <a:rPr lang="en-US" dirty="0">
                <a:latin typeface="Amasis MT Pro Black" panose="020F0502020204030204" pitchFamily="18" charset="0"/>
              </a:rPr>
            </a:br>
            <a:r>
              <a:rPr lang="en-US" dirty="0">
                <a:latin typeface="Bernard MT Condensed" panose="02050806060905020404" pitchFamily="18" charset="0"/>
              </a:rPr>
              <a:t>Sreesudha</a:t>
            </a:r>
            <a:br>
              <a:rPr lang="en-US" dirty="0">
                <a:latin typeface="Bernard MT Condensed" panose="02050806060905020404" pitchFamily="18" charset="0"/>
              </a:rPr>
            </a:br>
            <a:r>
              <a:rPr lang="en-US" dirty="0" err="1">
                <a:latin typeface="Bernard MT Condensed" panose="02050806060905020404" pitchFamily="18" charset="0"/>
              </a:rPr>
              <a:t>Anuvarsha</a:t>
            </a:r>
            <a:br>
              <a:rPr lang="en-US" dirty="0">
                <a:latin typeface="Bernard MT Condensed" panose="02050806060905020404" pitchFamily="18" charset="0"/>
              </a:rPr>
            </a:br>
            <a:r>
              <a:rPr lang="en-US" dirty="0">
                <a:latin typeface="Bernard MT Condensed" panose="02050806060905020404" pitchFamily="18" charset="0"/>
              </a:rPr>
              <a:t>Satya</a:t>
            </a:r>
            <a:br>
              <a:rPr lang="en-US" dirty="0">
                <a:latin typeface="Bernard MT Condensed" panose="02050806060905020404" pitchFamily="18" charset="0"/>
              </a:rPr>
            </a:br>
            <a:r>
              <a:rPr lang="en-US" dirty="0" err="1">
                <a:latin typeface="Bernard MT Condensed" panose="02050806060905020404" pitchFamily="18" charset="0"/>
              </a:rPr>
              <a:t>Sasikala</a:t>
            </a:r>
            <a:r>
              <a:rPr lang="en-US" dirty="0">
                <a:latin typeface="Bernard MT Condensed" panose="02050806060905020404" pitchFamily="18" charset="0"/>
              </a:rPr>
              <a:t> Devi</a:t>
            </a:r>
            <a:br>
              <a:rPr lang="en-US" dirty="0">
                <a:latin typeface="Bernard MT Condensed" panose="02050806060905020404" pitchFamily="18" charset="0"/>
              </a:rPr>
            </a:br>
            <a:r>
              <a:rPr lang="en-US" dirty="0" err="1">
                <a:latin typeface="Bernard MT Condensed" panose="02050806060905020404" pitchFamily="18" charset="0"/>
              </a:rPr>
              <a:t>Priyambada</a:t>
            </a:r>
            <a:br>
              <a:rPr lang="en-US" dirty="0">
                <a:latin typeface="Bernard MT Condensed" panose="02050806060905020404" pitchFamily="18" charset="0"/>
              </a:rPr>
            </a:br>
            <a:endParaRPr lang="en-US" dirty="0">
              <a:latin typeface="Bernard MT Condensed" panose="02050806060905020404" pitchFamily="18" charset="0"/>
            </a:endParaRPr>
          </a:p>
          <a:p>
            <a:endParaRPr lang="en-US" dirty="0">
              <a:latin typeface="Amasis MT Pro Black" panose="020F0502020204030204" pitchFamily="18" charset="0"/>
            </a:endParaRPr>
          </a:p>
        </p:txBody>
      </p:sp>
      <p:pic>
        <p:nvPicPr>
          <p:cNvPr id="2054" name="Picture 6" descr="Computing In Python i Fundamentals And Procedural Programming -  refugeictsolution.com.ng">
            <a:extLst>
              <a:ext uri="{FF2B5EF4-FFF2-40B4-BE49-F238E27FC236}">
                <a16:creationId xmlns:a16="http://schemas.microsoft.com/office/drawing/2014/main" id="{92CC6860-4FA8-A299-1093-8C65EB30E4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4725" y="3027035"/>
            <a:ext cx="3714750" cy="295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97EFE406-7799-825C-C7AD-B4F51349C75F}"/>
              </a:ext>
            </a:extLst>
          </p:cNvPr>
          <p:cNvSpPr>
            <a:spLocks noGrp="1"/>
          </p:cNvSpPr>
          <p:nvPr>
            <p:ph type="title"/>
          </p:nvPr>
        </p:nvSpPr>
        <p:spPr/>
        <p:txBody>
          <a:bodyPr/>
          <a:lstStyle/>
          <a:p>
            <a:r>
              <a:rPr lang="en-US" dirty="0"/>
              <a:t>HOW WE GET THERE</a:t>
            </a:r>
          </a:p>
        </p:txBody>
      </p:sp>
      <p:pic>
        <p:nvPicPr>
          <p:cNvPr id="8" name="Picture Placeholder 7" descr="Upward trend with solid fill">
            <a:extLst>
              <a:ext uri="{FF2B5EF4-FFF2-40B4-BE49-F238E27FC236}">
                <a16:creationId xmlns:a16="http://schemas.microsoft.com/office/drawing/2014/main" id="{D1EEF821-946B-05F6-7AA4-2EB5D46893C1}"/>
              </a:ext>
            </a:extLst>
          </p:cNvPr>
          <p:cNvPicPr>
            <a:picLocks noGrp="1" noChangeAspect="1"/>
          </p:cNvPicPr>
          <p:nvPr>
            <p:ph type="pic" sz="quarter" idx="32"/>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t="5274" b="5274"/>
          <a:stretch/>
        </p:blipFill>
        <p:spPr/>
      </p:pic>
      <p:sp>
        <p:nvSpPr>
          <p:cNvPr id="13" name="Subtitle 12">
            <a:extLst>
              <a:ext uri="{FF2B5EF4-FFF2-40B4-BE49-F238E27FC236}">
                <a16:creationId xmlns:a16="http://schemas.microsoft.com/office/drawing/2014/main" id="{28CDBA4D-392D-EF87-B0DB-6284C88E13E8}"/>
              </a:ext>
            </a:extLst>
          </p:cNvPr>
          <p:cNvSpPr>
            <a:spLocks noGrp="1"/>
          </p:cNvSpPr>
          <p:nvPr>
            <p:ph type="subTitle" idx="1"/>
          </p:nvPr>
        </p:nvSpPr>
        <p:spPr/>
        <p:txBody>
          <a:bodyPr/>
          <a:lstStyle/>
          <a:p>
            <a:r>
              <a:rPr lang="en-US" dirty="0"/>
              <a:t>ROI</a:t>
            </a:r>
          </a:p>
        </p:txBody>
      </p:sp>
      <p:sp>
        <p:nvSpPr>
          <p:cNvPr id="5" name="Content Placeholder 4">
            <a:extLst>
              <a:ext uri="{FF2B5EF4-FFF2-40B4-BE49-F238E27FC236}">
                <a16:creationId xmlns:a16="http://schemas.microsoft.com/office/drawing/2014/main" id="{9C2ECAAA-1E9C-4845-8EA9-E11A76F08150}"/>
              </a:ext>
            </a:extLst>
          </p:cNvPr>
          <p:cNvSpPr>
            <a:spLocks noGrp="1"/>
          </p:cNvSpPr>
          <p:nvPr>
            <p:ph idx="10"/>
          </p:nvPr>
        </p:nvSpPr>
        <p:spPr/>
        <p:txBody>
          <a:bodyPr/>
          <a:lstStyle/>
          <a:p>
            <a:r>
              <a:rPr lang="en-US" dirty="0"/>
              <a:t>Envision multimedia-based expertise and cross-media growth strategies</a:t>
            </a:r>
          </a:p>
          <a:p>
            <a:r>
              <a:rPr lang="en-US" dirty="0"/>
              <a:t>Visualize quality intellectual capital</a:t>
            </a:r>
          </a:p>
          <a:p>
            <a:r>
              <a:rPr lang="en-US" dirty="0"/>
              <a:t>Engage worldwide methodologies with web-enabled technologies</a:t>
            </a:r>
          </a:p>
          <a:p>
            <a:endParaRPr lang="en-US" dirty="0"/>
          </a:p>
          <a:p>
            <a:endParaRPr lang="en-US" dirty="0"/>
          </a:p>
        </p:txBody>
      </p:sp>
      <p:pic>
        <p:nvPicPr>
          <p:cNvPr id="89" name="Picture Placeholder 8" descr="Cycle with people with solid fill">
            <a:extLst>
              <a:ext uri="{FF2B5EF4-FFF2-40B4-BE49-F238E27FC236}">
                <a16:creationId xmlns:a16="http://schemas.microsoft.com/office/drawing/2014/main" id="{6FDCA5E5-50F1-AB9C-3334-27C4BFC84647}"/>
              </a:ext>
            </a:extLst>
          </p:cNvPr>
          <p:cNvPicPr>
            <a:picLocks noGrp="1" noChangeAspect="1"/>
          </p:cNvPicPr>
          <p:nvPr>
            <p:ph type="pic" sz="quarter" idx="30"/>
          </p:nvPr>
        </p:nvPicPr>
        <p:blipFill rotWithShape="1">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t="5335" b="5335"/>
          <a:stretch/>
        </p:blipFill>
        <p:spPr>
          <a:xfrm>
            <a:off x="4899549" y="1815838"/>
            <a:ext cx="1367154" cy="1222013"/>
          </a:xfrm>
        </p:spPr>
      </p:pic>
      <p:sp>
        <p:nvSpPr>
          <p:cNvPr id="39" name="Text Placeholder 38">
            <a:extLst>
              <a:ext uri="{FF2B5EF4-FFF2-40B4-BE49-F238E27FC236}">
                <a16:creationId xmlns:a16="http://schemas.microsoft.com/office/drawing/2014/main" id="{0BF224F1-5D4B-786D-DAC6-9E999EF34BBD}"/>
              </a:ext>
            </a:extLst>
          </p:cNvPr>
          <p:cNvSpPr>
            <a:spLocks noGrp="1"/>
          </p:cNvSpPr>
          <p:nvPr>
            <p:ph type="body" sz="quarter" idx="28"/>
          </p:nvPr>
        </p:nvSpPr>
        <p:spPr/>
        <p:txBody>
          <a:bodyPr/>
          <a:lstStyle/>
          <a:p>
            <a:r>
              <a:rPr lang="en-US" dirty="0"/>
              <a:t>NICHE MARKETS</a:t>
            </a:r>
          </a:p>
        </p:txBody>
      </p:sp>
      <p:sp>
        <p:nvSpPr>
          <p:cNvPr id="14" name="Content Placeholder 13">
            <a:extLst>
              <a:ext uri="{FF2B5EF4-FFF2-40B4-BE49-F238E27FC236}">
                <a16:creationId xmlns:a16="http://schemas.microsoft.com/office/drawing/2014/main" id="{0A7D71A8-B372-410F-100C-83EBF28378DA}"/>
              </a:ext>
            </a:extLst>
          </p:cNvPr>
          <p:cNvSpPr>
            <a:spLocks noGrp="1"/>
          </p:cNvSpPr>
          <p:nvPr>
            <p:ph idx="12"/>
          </p:nvPr>
        </p:nvSpPr>
        <p:spPr/>
        <p:txBody>
          <a:bodyPr/>
          <a:lstStyle/>
          <a:p>
            <a:r>
              <a:rPr lang="en-US" dirty="0"/>
              <a:t>Pursue scalable customer service through sustainable strategies</a:t>
            </a:r>
          </a:p>
          <a:p>
            <a:r>
              <a:rPr lang="en-US" dirty="0"/>
              <a:t>Engage top-line web services with cutting-edge deliverables</a:t>
            </a:r>
          </a:p>
        </p:txBody>
      </p:sp>
      <p:pic>
        <p:nvPicPr>
          <p:cNvPr id="86" name="Picture Placeholder 11" descr="Handshake with solid fill">
            <a:extLst>
              <a:ext uri="{FF2B5EF4-FFF2-40B4-BE49-F238E27FC236}">
                <a16:creationId xmlns:a16="http://schemas.microsoft.com/office/drawing/2014/main" id="{EDD89CDE-5716-DC27-2BC3-9D1E02F20966}"/>
              </a:ext>
            </a:extLst>
          </p:cNvPr>
          <p:cNvPicPr>
            <a:picLocks noGrp="1" noChangeAspect="1"/>
          </p:cNvPicPr>
          <p:nvPr>
            <p:ph type="pic" sz="quarter" idx="31"/>
          </p:nvPr>
        </p:nvPicPr>
        <p:blipFill rotWithShape="1">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t="5404" b="5404"/>
          <a:stretch/>
        </p:blipFill>
        <p:spPr>
          <a:xfrm>
            <a:off x="8125429" y="1818798"/>
            <a:ext cx="1367154" cy="1222013"/>
          </a:xfrm>
        </p:spPr>
      </p:pic>
      <p:sp>
        <p:nvSpPr>
          <p:cNvPr id="16" name="Text Placeholder 15">
            <a:extLst>
              <a:ext uri="{FF2B5EF4-FFF2-40B4-BE49-F238E27FC236}">
                <a16:creationId xmlns:a16="http://schemas.microsoft.com/office/drawing/2014/main" id="{762BDD5F-A1CB-7807-A241-B23CFAD74EC7}"/>
              </a:ext>
            </a:extLst>
          </p:cNvPr>
          <p:cNvSpPr>
            <a:spLocks noGrp="1"/>
          </p:cNvSpPr>
          <p:nvPr>
            <p:ph type="body" sz="quarter" idx="29"/>
          </p:nvPr>
        </p:nvSpPr>
        <p:spPr/>
        <p:txBody>
          <a:bodyPr/>
          <a:lstStyle/>
          <a:p>
            <a:r>
              <a:rPr lang="en-US" dirty="0"/>
              <a:t>SUPPLY CHAINS</a:t>
            </a:r>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idx="11"/>
          </p:nvPr>
        </p:nvSpPr>
        <p:spPr/>
        <p:txBody>
          <a:bodyPr/>
          <a:lstStyle/>
          <a:p>
            <a:r>
              <a:rPr lang="en-US" dirty="0"/>
              <a:t>Cultivate one-to-one customer service with robust ideas</a:t>
            </a:r>
          </a:p>
          <a:p>
            <a:r>
              <a:rPr lang="en-US" dirty="0"/>
              <a:t>Maximize timely deliverables for real-time schemas</a:t>
            </a:r>
          </a:p>
          <a:p>
            <a:endParaRPr lang="en-US" dirty="0"/>
          </a:p>
          <a:p>
            <a:endParaRPr lang="en-US" dirty="0"/>
          </a:p>
          <a:p>
            <a:endParaRPr lang="en-US" dirty="0"/>
          </a:p>
        </p:txBody>
      </p:sp>
      <p:sp>
        <p:nvSpPr>
          <p:cNvPr id="33" name="Footer Placeholder 32">
            <a:extLst>
              <a:ext uri="{FF2B5EF4-FFF2-40B4-BE49-F238E27FC236}">
                <a16:creationId xmlns:a16="http://schemas.microsoft.com/office/drawing/2014/main" id="{656A71C0-3B42-35AC-B2B7-6A108044BE29}"/>
              </a:ext>
            </a:extLst>
          </p:cNvPr>
          <p:cNvSpPr>
            <a:spLocks noGrp="1"/>
          </p:cNvSpPr>
          <p:nvPr>
            <p:ph type="ftr" sz="quarter" idx="33"/>
          </p:nvPr>
        </p:nvSpPr>
        <p:spPr/>
        <p:txBody>
          <a:bodyPr/>
          <a:lstStyle/>
          <a:p>
            <a:r>
              <a:rPr lang="en-US" dirty="0"/>
              <a:t>Presentation Title</a:t>
            </a:r>
          </a:p>
        </p:txBody>
      </p:sp>
      <p:sp>
        <p:nvSpPr>
          <p:cNvPr id="34" name="Slide Number Placeholder 33">
            <a:extLst>
              <a:ext uri="{FF2B5EF4-FFF2-40B4-BE49-F238E27FC236}">
                <a16:creationId xmlns:a16="http://schemas.microsoft.com/office/drawing/2014/main" id="{EC120403-BB88-8260-B7C0-B7F016EC53E4}"/>
              </a:ext>
            </a:extLst>
          </p:cNvPr>
          <p:cNvSpPr>
            <a:spLocks noGrp="1"/>
          </p:cNvSpPr>
          <p:nvPr>
            <p:ph type="sldNum" sz="quarter" idx="34"/>
          </p:nvPr>
        </p:nvSpPr>
        <p:spPr/>
        <p:txBody>
          <a:bodyPr/>
          <a:lstStyle/>
          <a:p>
            <a:fld id="{09A01C0A-2BB6-49E7-91A3-DCB9F9F59583}" type="slidenum">
              <a:rPr lang="en-US" smtClean="0"/>
              <a:pPr/>
              <a:t>10</a:t>
            </a:fld>
            <a:endParaRPr lang="en-US" dirty="0"/>
          </a:p>
        </p:txBody>
      </p:sp>
    </p:spTree>
    <p:extLst>
      <p:ext uri="{BB962C8B-B14F-4D97-AF65-F5344CB8AC3E}">
        <p14:creationId xmlns:p14="http://schemas.microsoft.com/office/powerpoint/2010/main" val="2721508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0F17F915-9766-1FC8-98BD-D9AE3D5B2A55}"/>
              </a:ext>
            </a:extLst>
          </p:cNvPr>
          <p:cNvSpPr>
            <a:spLocks noGrp="1"/>
          </p:cNvSpPr>
          <p:nvPr>
            <p:ph type="body" idx="1"/>
          </p:nvPr>
        </p:nvSpPr>
        <p:spPr/>
        <p:txBody>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p:txBody>
      </p:sp>
      <p:pic>
        <p:nvPicPr>
          <p:cNvPr id="14" name="Picture Placeholder 14" descr="White modern architecture">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84" name="Text Placeholder 83">
            <a:extLst>
              <a:ext uri="{FF2B5EF4-FFF2-40B4-BE49-F238E27FC236}">
                <a16:creationId xmlns:a16="http://schemas.microsoft.com/office/drawing/2014/main" id="{F6A0489E-C8E2-CAE5-9FFC-28CC9E086048}"/>
              </a:ext>
            </a:extLst>
          </p:cNvPr>
          <p:cNvSpPr>
            <a:spLocks noGrp="1"/>
          </p:cNvSpPr>
          <p:nvPr>
            <p:ph type="body" sz="quarter" idx="13"/>
          </p:nvPr>
        </p:nvSpPr>
        <p:spPr/>
        <p:txBody>
          <a:bodyPr/>
          <a:lstStyle/>
          <a:p>
            <a:endParaRPr lang="en-US" dirty="0"/>
          </a:p>
        </p:txBody>
      </p:sp>
      <p:sp>
        <p:nvSpPr>
          <p:cNvPr id="85" name="Text Placeholder 84">
            <a:extLst>
              <a:ext uri="{FF2B5EF4-FFF2-40B4-BE49-F238E27FC236}">
                <a16:creationId xmlns:a16="http://schemas.microsoft.com/office/drawing/2014/main" id="{D396BF65-AA7F-3F0F-FE49-EA87C2828209}"/>
              </a:ext>
            </a:extLst>
          </p:cNvPr>
          <p:cNvSpPr>
            <a:spLocks noGrp="1"/>
          </p:cNvSpPr>
          <p:nvPr>
            <p:ph type="body" sz="quarter" idx="14"/>
          </p:nvPr>
        </p:nvSpPr>
        <p:spPr/>
        <p:txBody>
          <a:bodyPr/>
          <a:lstStyle/>
          <a:p>
            <a:endParaRPr lang="en-US" dirty="0"/>
          </a:p>
        </p:txBody>
      </p:sp>
      <p:sp>
        <p:nvSpPr>
          <p:cNvPr id="2" name="Footer Placeholder 1">
            <a:extLst>
              <a:ext uri="{FF2B5EF4-FFF2-40B4-BE49-F238E27FC236}">
                <a16:creationId xmlns:a16="http://schemas.microsoft.com/office/drawing/2014/main" id="{EB4325A5-D39C-C1D3-2E04-F741DCBB2B59}"/>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a:lstStyle/>
          <a:p>
            <a:fld id="{09A01C0A-2BB6-49E7-91A3-DCB9F9F59583}" type="slidenum">
              <a:rPr lang="en-US" smtClean="0"/>
              <a:pPr/>
              <a:t>11</a:t>
            </a:fld>
            <a:endParaRPr lang="en-US" dirty="0"/>
          </a:p>
        </p:txBody>
      </p:sp>
    </p:spTree>
    <p:extLst>
      <p:ext uri="{BB962C8B-B14F-4D97-AF65-F5344CB8AC3E}">
        <p14:creationId xmlns:p14="http://schemas.microsoft.com/office/powerpoint/2010/main" val="4278401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a:xfrm>
            <a:off x="230544" y="884981"/>
            <a:ext cx="11029950" cy="1128519"/>
          </a:xfrm>
        </p:spPr>
        <p:txBody>
          <a:bodyPr/>
          <a:lstStyle/>
          <a:p>
            <a:r>
              <a:rPr lang="en-US" dirty="0">
                <a:solidFill>
                  <a:schemeClr val="accent6">
                    <a:lumMod val="75000"/>
                  </a:schemeClr>
                </a:solidFill>
                <a:latin typeface="Copperplate Gothic Bold" panose="020E0705020206020404" pitchFamily="34" charset="0"/>
              </a:rPr>
              <a:t>Approaches</a:t>
            </a:r>
          </a:p>
        </p:txBody>
      </p:sp>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6307494" y="961054"/>
            <a:ext cx="5046305" cy="5017576"/>
          </a:xfrm>
        </p:spPr>
        <p:txBody>
          <a:bodyPr/>
          <a:lstStyle/>
          <a:p>
            <a:pPr marL="285750" indent="-285750">
              <a:buFont typeface="Wingdings" panose="05000000000000000000" pitchFamily="2" charset="2"/>
              <a:buChar char="Ø"/>
            </a:pPr>
            <a:r>
              <a:rPr lang="en-US" b="0" i="0" dirty="0">
                <a:solidFill>
                  <a:srgbClr val="374151"/>
                </a:solidFill>
                <a:effectLst/>
                <a:latin typeface="Söhne"/>
              </a:rPr>
              <a:t>Implemented Agile methodology for meticulous project planning, ensuring a dynamic and adaptive approach to project</a:t>
            </a:r>
          </a:p>
          <a:p>
            <a:pPr marL="285750" indent="-285750">
              <a:buFont typeface="Wingdings" panose="05000000000000000000" pitchFamily="2" charset="2"/>
              <a:buChar char="Ø"/>
            </a:pPr>
            <a:r>
              <a:rPr lang="en-US" dirty="0">
                <a:solidFill>
                  <a:srgbClr val="374151"/>
                </a:solidFill>
                <a:latin typeface="Söhne"/>
              </a:rPr>
              <a:t> </a:t>
            </a:r>
            <a:r>
              <a:rPr lang="en-US" b="0" i="0" dirty="0">
                <a:solidFill>
                  <a:srgbClr val="374151"/>
                </a:solidFill>
                <a:effectLst/>
                <a:latin typeface="Söhne"/>
              </a:rPr>
              <a:t>Fostered a collaborative and inclusive work environment by ensuring the equitable distribution of queries among team members, promoting a balanced workload.</a:t>
            </a:r>
          </a:p>
          <a:p>
            <a:pPr marL="285750" indent="-285750">
              <a:buFont typeface="Wingdings" panose="05000000000000000000" pitchFamily="2" charset="2"/>
              <a:buChar char="Ø"/>
            </a:pPr>
            <a:r>
              <a:rPr lang="en-US" b="0" i="0" dirty="0">
                <a:solidFill>
                  <a:srgbClr val="374151"/>
                </a:solidFill>
                <a:effectLst/>
                <a:latin typeface="Söhne"/>
              </a:rPr>
              <a:t>Conducted thorough group analysis sessions for all queries, facilitating peer review and leveraging collective insights for enhanced query quality and effectiveness</a:t>
            </a:r>
            <a:endParaRPr lang="en-US" dirty="0"/>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dirty="0"/>
              <a:t>Presentation Title</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2</a:t>
            </a:fld>
            <a:endParaRPr lang="en-US" dirty="0"/>
          </a:p>
        </p:txBody>
      </p:sp>
      <p:pic>
        <p:nvPicPr>
          <p:cNvPr id="6" name="Picture 5">
            <a:extLst>
              <a:ext uri="{FF2B5EF4-FFF2-40B4-BE49-F238E27FC236}">
                <a16:creationId xmlns:a16="http://schemas.microsoft.com/office/drawing/2014/main" id="{7C67CBEE-8017-1692-3D8C-29EF59D42801}"/>
              </a:ext>
            </a:extLst>
          </p:cNvPr>
          <p:cNvPicPr>
            <a:picLocks noChangeAspect="1"/>
          </p:cNvPicPr>
          <p:nvPr/>
        </p:nvPicPr>
        <p:blipFill>
          <a:blip r:embed="rId2"/>
          <a:stretch>
            <a:fillRect/>
          </a:stretch>
        </p:blipFill>
        <p:spPr>
          <a:xfrm>
            <a:off x="-1" y="2013500"/>
            <a:ext cx="6307494" cy="3981450"/>
          </a:xfrm>
          <a:prstGeom prst="rect">
            <a:avLst/>
          </a:prstGeom>
        </p:spPr>
      </p:pic>
    </p:spTree>
    <p:extLst>
      <p:ext uri="{BB962C8B-B14F-4D97-AF65-F5344CB8AC3E}">
        <p14:creationId xmlns:p14="http://schemas.microsoft.com/office/powerpoint/2010/main" val="2265369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imple Git Workflow">
            <a:extLst>
              <a:ext uri="{FF2B5EF4-FFF2-40B4-BE49-F238E27FC236}">
                <a16:creationId xmlns:a16="http://schemas.microsoft.com/office/drawing/2014/main" id="{6D8E2F9D-8B6B-C789-8FD7-FFEFE1B818C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3265" y="1528355"/>
            <a:ext cx="5774403" cy="4750222"/>
          </a:xfrm>
          <a:prstGeom prst="rect">
            <a:avLst/>
          </a:prstGeom>
          <a:solidFill>
            <a:srgbClr val="FFFFFF"/>
          </a:solidFill>
        </p:spPr>
      </p:pic>
      <p:sp>
        <p:nvSpPr>
          <p:cNvPr id="1035" name="Text Placeholder 3">
            <a:extLst>
              <a:ext uri="{FF2B5EF4-FFF2-40B4-BE49-F238E27FC236}">
                <a16:creationId xmlns:a16="http://schemas.microsoft.com/office/drawing/2014/main" id="{CE2E37E4-8AC6-6D9C-4AC2-9E04622DE251}"/>
              </a:ext>
            </a:extLst>
          </p:cNvPr>
          <p:cNvSpPr>
            <a:spLocks noGrp="1"/>
          </p:cNvSpPr>
          <p:nvPr>
            <p:ph type="body" sz="quarter" idx="3"/>
          </p:nvPr>
        </p:nvSpPr>
        <p:spPr>
          <a:xfrm>
            <a:off x="6316216" y="1398802"/>
            <a:ext cx="5183188" cy="823912"/>
          </a:xfrm>
        </p:spPr>
        <p:txBody>
          <a:bodyPr/>
          <a:lstStyle/>
          <a:p>
            <a:r>
              <a:rPr lang="en-US" sz="2800" dirty="0">
                <a:solidFill>
                  <a:schemeClr val="accent5">
                    <a:lumMod val="60000"/>
                    <a:lumOff val="40000"/>
                  </a:schemeClr>
                </a:solidFill>
              </a:rPr>
              <a:t>    Technical Obstacles</a:t>
            </a:r>
          </a:p>
        </p:txBody>
      </p:sp>
      <p:sp>
        <p:nvSpPr>
          <p:cNvPr id="1037" name="Content Placeholder 4">
            <a:extLst>
              <a:ext uri="{FF2B5EF4-FFF2-40B4-BE49-F238E27FC236}">
                <a16:creationId xmlns:a16="http://schemas.microsoft.com/office/drawing/2014/main" id="{440DD57A-3D1C-A368-83F4-34D0470C9498}"/>
              </a:ext>
            </a:extLst>
          </p:cNvPr>
          <p:cNvSpPr>
            <a:spLocks noGrp="1"/>
          </p:cNvSpPr>
          <p:nvPr>
            <p:ph sz="quarter" idx="4"/>
          </p:nvPr>
        </p:nvSpPr>
        <p:spPr>
          <a:xfrm>
            <a:off x="6182292" y="2605269"/>
            <a:ext cx="5183188" cy="3684588"/>
          </a:xfrm>
        </p:spPr>
        <p:txBody>
          <a:bodyPr/>
          <a:lstStyle/>
          <a:p>
            <a:pPr marL="342900" indent="-342900">
              <a:buFont typeface="Wingdings" panose="05000000000000000000" pitchFamily="2" charset="2"/>
              <a:buChar char="Ø"/>
            </a:pPr>
            <a:r>
              <a:rPr lang="en-US" sz="1800" dirty="0"/>
              <a:t>Jupiter checkpoint files were accidently checked into git, unnecessarily causing issues during merges. Added them to .</a:t>
            </a:r>
            <a:r>
              <a:rPr lang="en-US" sz="1800" dirty="0" err="1"/>
              <a:t>gitignore</a:t>
            </a:r>
            <a:r>
              <a:rPr lang="en-US" sz="1800" dirty="0"/>
              <a:t> to avoid accidently check in of those files</a:t>
            </a:r>
          </a:p>
          <a:p>
            <a:pPr marL="342900" indent="-342900">
              <a:buFont typeface="Wingdings" panose="05000000000000000000" pitchFamily="2" charset="2"/>
              <a:buChar char="Ø"/>
            </a:pPr>
            <a:r>
              <a:rPr lang="en-US" sz="1800" dirty="0"/>
              <a:t>Running git pull instruction while the data file was being used actively from Jupiter notebook caused an issue. Had to stop notebook instance while pull/merge instructions were run</a:t>
            </a:r>
          </a:p>
          <a:p>
            <a:pPr marL="342900" indent="-3429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A977BE1A-B0D5-3C17-64E3-5610D719BE8A}"/>
              </a:ext>
            </a:extLst>
          </p:cNvPr>
          <p:cNvSpPr>
            <a:spLocks noGrp="1"/>
          </p:cNvSpPr>
          <p:nvPr>
            <p:ph type="title"/>
          </p:nvPr>
        </p:nvSpPr>
        <p:spPr>
          <a:xfrm>
            <a:off x="850168" y="579423"/>
            <a:ext cx="10122632" cy="652054"/>
          </a:xfrm>
        </p:spPr>
        <p:txBody>
          <a:bodyPr anchor="ctr">
            <a:normAutofit/>
          </a:bodyPr>
          <a:lstStyle/>
          <a:p>
            <a:r>
              <a:rPr lang="en-US" dirty="0">
                <a:solidFill>
                  <a:schemeClr val="accent6">
                    <a:lumMod val="75000"/>
                  </a:schemeClr>
                </a:solidFill>
                <a:latin typeface="Copperplate Gothic Bold" panose="020E0705020206020404" pitchFamily="34" charset="0"/>
              </a:rPr>
              <a:t>GITHUB</a:t>
            </a:r>
          </a:p>
        </p:txBody>
      </p:sp>
      <p:sp>
        <p:nvSpPr>
          <p:cNvPr id="11" name="Footer Placeholder 10">
            <a:extLst>
              <a:ext uri="{FF2B5EF4-FFF2-40B4-BE49-F238E27FC236}">
                <a16:creationId xmlns:a16="http://schemas.microsoft.com/office/drawing/2014/main" id="{EC024F44-FEDF-2642-4510-F11928F3D4CF}"/>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a:t>Presentation Title</a:t>
            </a:r>
          </a:p>
        </p:txBody>
      </p:sp>
      <p:sp>
        <p:nvSpPr>
          <p:cNvPr id="12" name="Slide Number Placeholder 11">
            <a:extLst>
              <a:ext uri="{FF2B5EF4-FFF2-40B4-BE49-F238E27FC236}">
                <a16:creationId xmlns:a16="http://schemas.microsoft.com/office/drawing/2014/main" id="{82F8B23C-B773-0366-A680-72B9650FB426}"/>
              </a:ext>
            </a:extLst>
          </p:cNvPr>
          <p:cNvSpPr>
            <a:spLocks noGrp="1"/>
          </p:cNvSpPr>
          <p:nvPr>
            <p:ph type="sldNum" sz="quarter" idx="11"/>
          </p:nvPr>
        </p:nvSpPr>
        <p:spPr>
          <a:xfrm rot="16200000">
            <a:off x="11716512" y="6382510"/>
            <a:ext cx="566928" cy="384048"/>
          </a:xfrm>
        </p:spPr>
        <p:txBody>
          <a:bodyPr anchor="ctr">
            <a:normAutofit/>
          </a:bodyPr>
          <a:lstStyle/>
          <a:p>
            <a:pPr>
              <a:spcAft>
                <a:spcPts val="600"/>
              </a:spcAft>
            </a:pPr>
            <a:fld id="{09A01C0A-2BB6-49E7-91A3-DCB9F9F59583}" type="slidenum">
              <a:rPr lang="en-US" smtClean="0"/>
              <a:pPr>
                <a:spcAft>
                  <a:spcPts val="600"/>
                </a:spcAft>
              </a:pPr>
              <a:t>3</a:t>
            </a:fld>
            <a:endParaRPr lang="en-US"/>
          </a:p>
        </p:txBody>
      </p:sp>
    </p:spTree>
    <p:extLst>
      <p:ext uri="{BB962C8B-B14F-4D97-AF65-F5344CB8AC3E}">
        <p14:creationId xmlns:p14="http://schemas.microsoft.com/office/powerpoint/2010/main" val="612500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FB9C5-183A-3556-D047-215BDB00B71F}"/>
              </a:ext>
            </a:extLst>
          </p:cNvPr>
          <p:cNvSpPr>
            <a:spLocks noGrp="1"/>
          </p:cNvSpPr>
          <p:nvPr>
            <p:ph type="title"/>
          </p:nvPr>
        </p:nvSpPr>
        <p:spPr/>
        <p:txBody>
          <a:bodyPr/>
          <a:lstStyle/>
          <a:p>
            <a:r>
              <a:rPr lang="en-US" dirty="0">
                <a:solidFill>
                  <a:schemeClr val="accent6">
                    <a:lumMod val="75000"/>
                  </a:schemeClr>
                </a:solidFill>
                <a:latin typeface="Copperplate Gothic Bold" panose="020E0705020206020404" pitchFamily="34" charset="0"/>
              </a:rPr>
              <a:t>Functions And Charts</a:t>
            </a:r>
          </a:p>
        </p:txBody>
      </p:sp>
      <p:graphicFrame>
        <p:nvGraphicFramePr>
          <p:cNvPr id="6" name="Table 4">
            <a:extLst>
              <a:ext uri="{FF2B5EF4-FFF2-40B4-BE49-F238E27FC236}">
                <a16:creationId xmlns:a16="http://schemas.microsoft.com/office/drawing/2014/main" id="{2DE29ABF-2F75-58D0-2A5A-72FA8A4E0526}"/>
              </a:ext>
            </a:extLst>
          </p:cNvPr>
          <p:cNvGraphicFramePr>
            <a:graphicFrameLocks noGrp="1"/>
          </p:cNvGraphicFramePr>
          <p:nvPr>
            <p:ph sz="half" idx="2"/>
            <p:extLst>
              <p:ext uri="{D42A27DB-BD31-4B8C-83A1-F6EECF244321}">
                <p14:modId xmlns:p14="http://schemas.microsoft.com/office/powerpoint/2010/main" val="1971818115"/>
              </p:ext>
            </p:extLst>
          </p:nvPr>
        </p:nvGraphicFramePr>
        <p:xfrm>
          <a:off x="850900" y="1828800"/>
          <a:ext cx="10134600" cy="4351340"/>
        </p:xfrm>
        <a:graphic>
          <a:graphicData uri="http://schemas.openxmlformats.org/drawingml/2006/table">
            <a:tbl>
              <a:tblPr firstRow="1" bandRow="1">
                <a:tableStyleId>{5C22544A-7EE6-4342-B048-85BDC9FD1C3A}</a:tableStyleId>
              </a:tblPr>
              <a:tblGrid>
                <a:gridCol w="2026920">
                  <a:extLst>
                    <a:ext uri="{9D8B030D-6E8A-4147-A177-3AD203B41FA5}">
                      <a16:colId xmlns:a16="http://schemas.microsoft.com/office/drawing/2014/main" val="1689330750"/>
                    </a:ext>
                  </a:extLst>
                </a:gridCol>
                <a:gridCol w="2026920">
                  <a:extLst>
                    <a:ext uri="{9D8B030D-6E8A-4147-A177-3AD203B41FA5}">
                      <a16:colId xmlns:a16="http://schemas.microsoft.com/office/drawing/2014/main" val="2660631934"/>
                    </a:ext>
                  </a:extLst>
                </a:gridCol>
                <a:gridCol w="2026920">
                  <a:extLst>
                    <a:ext uri="{9D8B030D-6E8A-4147-A177-3AD203B41FA5}">
                      <a16:colId xmlns:a16="http://schemas.microsoft.com/office/drawing/2014/main" val="3909717689"/>
                    </a:ext>
                  </a:extLst>
                </a:gridCol>
                <a:gridCol w="2026920">
                  <a:extLst>
                    <a:ext uri="{9D8B030D-6E8A-4147-A177-3AD203B41FA5}">
                      <a16:colId xmlns:a16="http://schemas.microsoft.com/office/drawing/2014/main" val="1603189107"/>
                    </a:ext>
                  </a:extLst>
                </a:gridCol>
                <a:gridCol w="2026920">
                  <a:extLst>
                    <a:ext uri="{9D8B030D-6E8A-4147-A177-3AD203B41FA5}">
                      <a16:colId xmlns:a16="http://schemas.microsoft.com/office/drawing/2014/main" val="2755691855"/>
                    </a:ext>
                  </a:extLst>
                </a:gridCol>
              </a:tblGrid>
              <a:tr h="870268">
                <a:tc>
                  <a:txBody>
                    <a:bodyPr/>
                    <a:lstStyle/>
                    <a:p>
                      <a:pPr algn="ctr"/>
                      <a:r>
                        <a:rPr lang="en-US" dirty="0">
                          <a:solidFill>
                            <a:schemeClr val="tx1"/>
                          </a:solidFill>
                          <a:latin typeface="+mn-lt"/>
                        </a:rPr>
                        <a:t>Simple functions</a:t>
                      </a:r>
                    </a:p>
                  </a:txBody>
                  <a:tcPr anchor="ctr">
                    <a:solidFill>
                      <a:schemeClr val="accent1">
                        <a:lumMod val="75000"/>
                      </a:schemeClr>
                    </a:solidFill>
                  </a:tcPr>
                </a:tc>
                <a:tc>
                  <a:txBody>
                    <a:bodyPr/>
                    <a:lstStyle/>
                    <a:p>
                      <a:pPr algn="ctr"/>
                      <a:r>
                        <a:rPr lang="en-US" b="1" i="0" dirty="0">
                          <a:solidFill>
                            <a:schemeClr val="tx1"/>
                          </a:solidFill>
                          <a:latin typeface="+mn-lt"/>
                        </a:rPr>
                        <a:t>Advanced Functions</a:t>
                      </a:r>
                    </a:p>
                  </a:txBody>
                  <a:tcPr anchor="ctr">
                    <a:solidFill>
                      <a:schemeClr val="accent1">
                        <a:lumMod val="75000"/>
                      </a:schemeClr>
                    </a:solidFill>
                  </a:tcPr>
                </a:tc>
                <a:tc>
                  <a:txBody>
                    <a:bodyPr/>
                    <a:lstStyle/>
                    <a:p>
                      <a:pPr algn="ctr"/>
                      <a:r>
                        <a:rPr lang="en-US" b="1" i="0" dirty="0">
                          <a:solidFill>
                            <a:schemeClr val="tx1"/>
                          </a:solidFill>
                          <a:latin typeface="+mn-lt"/>
                        </a:rPr>
                        <a:t>Plots</a:t>
                      </a:r>
                    </a:p>
                  </a:txBody>
                  <a:tcPr anchor="ctr">
                    <a:solidFill>
                      <a:schemeClr val="accent1">
                        <a:lumMod val="75000"/>
                      </a:schemeClr>
                    </a:solidFill>
                  </a:tcPr>
                </a:tc>
                <a:tc>
                  <a:txBody>
                    <a:bodyPr/>
                    <a:lstStyle/>
                    <a:p>
                      <a:pPr algn="ctr"/>
                      <a:r>
                        <a:rPr lang="en-US" b="1" i="0" dirty="0">
                          <a:solidFill>
                            <a:schemeClr val="tx1"/>
                          </a:solidFill>
                          <a:latin typeface="+mn-lt"/>
                        </a:rPr>
                        <a:t>Basic Charts</a:t>
                      </a:r>
                    </a:p>
                  </a:txBody>
                  <a:tcPr anchor="ctr">
                    <a:solidFill>
                      <a:schemeClr val="accent1">
                        <a:lumMod val="75000"/>
                      </a:schemeClr>
                    </a:solidFill>
                  </a:tcPr>
                </a:tc>
                <a:tc>
                  <a:txBody>
                    <a:bodyPr/>
                    <a:lstStyle/>
                    <a:p>
                      <a:pPr algn="ctr"/>
                      <a:r>
                        <a:rPr lang="en-US" b="1" i="0" dirty="0">
                          <a:solidFill>
                            <a:schemeClr val="tx1"/>
                          </a:solidFill>
                          <a:latin typeface="+mn-lt"/>
                        </a:rPr>
                        <a:t>Advance Charts</a:t>
                      </a:r>
                    </a:p>
                  </a:txBody>
                  <a:tcPr anchor="ctr">
                    <a:solidFill>
                      <a:schemeClr val="accent1">
                        <a:lumMod val="75000"/>
                      </a:schemeClr>
                    </a:solidFill>
                  </a:tcPr>
                </a:tc>
                <a:extLst>
                  <a:ext uri="{0D108BD9-81ED-4DB2-BD59-A6C34878D82A}">
                    <a16:rowId xmlns:a16="http://schemas.microsoft.com/office/drawing/2014/main" val="479928716"/>
                  </a:ext>
                </a:extLst>
              </a:tr>
              <a:tr h="870268">
                <a:tc>
                  <a:txBody>
                    <a:bodyPr/>
                    <a:lstStyle/>
                    <a:p>
                      <a:pPr algn="ctr"/>
                      <a:r>
                        <a:rPr lang="en-US" b="0" i="0" dirty="0">
                          <a:solidFill>
                            <a:schemeClr val="tx1"/>
                          </a:solidFill>
                          <a:latin typeface="Söhne"/>
                        </a:rPr>
                        <a:t>Reshape</a:t>
                      </a:r>
                    </a:p>
                  </a:txBody>
                  <a:tcPr anchor="ctr"/>
                </a:tc>
                <a:tc>
                  <a:txBody>
                    <a:bodyPr/>
                    <a:lstStyle/>
                    <a:p>
                      <a:pPr algn="ctr"/>
                      <a:r>
                        <a:rPr lang="en-US" b="0" i="0" dirty="0" err="1">
                          <a:solidFill>
                            <a:schemeClr val="tx1"/>
                          </a:solidFill>
                          <a:latin typeface="Söhne"/>
                        </a:rPr>
                        <a:t>Lamda</a:t>
                      </a:r>
                      <a:endParaRPr lang="en-US" b="0" i="0" dirty="0">
                        <a:solidFill>
                          <a:schemeClr val="tx1"/>
                        </a:solidFill>
                        <a:latin typeface="Söhne"/>
                      </a:endParaRPr>
                    </a:p>
                  </a:txBody>
                  <a:tcPr anchor="ctr"/>
                </a:tc>
                <a:tc>
                  <a:txBody>
                    <a:bodyPr/>
                    <a:lstStyle/>
                    <a:p>
                      <a:pPr algn="ctr"/>
                      <a:r>
                        <a:rPr lang="en-US" b="0" i="0" dirty="0">
                          <a:solidFill>
                            <a:schemeClr val="tx1"/>
                          </a:solidFill>
                          <a:latin typeface="Söhne"/>
                        </a:rPr>
                        <a:t>Scatter Plot</a:t>
                      </a:r>
                    </a:p>
                  </a:txBody>
                  <a:tcPr anchor="ctr"/>
                </a:tc>
                <a:tc>
                  <a:txBody>
                    <a:bodyPr/>
                    <a:lstStyle/>
                    <a:p>
                      <a:pPr algn="ctr"/>
                      <a:r>
                        <a:rPr lang="en-US" b="0" i="0" dirty="0">
                          <a:solidFill>
                            <a:schemeClr val="tx1"/>
                          </a:solidFill>
                          <a:latin typeface="Söhne"/>
                        </a:rPr>
                        <a:t>Bar</a:t>
                      </a:r>
                    </a:p>
                  </a:txBody>
                  <a:tcPr anchor="ctr"/>
                </a:tc>
                <a:tc>
                  <a:txBody>
                    <a:bodyPr/>
                    <a:lstStyle/>
                    <a:p>
                      <a:pPr algn="ctr"/>
                      <a:r>
                        <a:rPr lang="en-US" b="0" i="0" dirty="0">
                          <a:solidFill>
                            <a:schemeClr val="tx1"/>
                          </a:solidFill>
                          <a:latin typeface="Söhne"/>
                        </a:rPr>
                        <a:t>Histogram</a:t>
                      </a:r>
                    </a:p>
                  </a:txBody>
                  <a:tcPr anchor="ctr"/>
                </a:tc>
                <a:extLst>
                  <a:ext uri="{0D108BD9-81ED-4DB2-BD59-A6C34878D82A}">
                    <a16:rowId xmlns:a16="http://schemas.microsoft.com/office/drawing/2014/main" val="1760208656"/>
                  </a:ext>
                </a:extLst>
              </a:tr>
              <a:tr h="870268">
                <a:tc>
                  <a:txBody>
                    <a:bodyPr/>
                    <a:lstStyle/>
                    <a:p>
                      <a:pPr algn="ctr"/>
                      <a:r>
                        <a:rPr lang="en-US" b="0" i="0" dirty="0" err="1">
                          <a:solidFill>
                            <a:schemeClr val="tx1"/>
                          </a:solidFill>
                          <a:latin typeface="Söhne"/>
                        </a:rPr>
                        <a:t>Groupby</a:t>
                      </a:r>
                      <a:endParaRPr lang="en-US" b="0" i="0" dirty="0">
                        <a:solidFill>
                          <a:schemeClr val="tx1"/>
                        </a:solidFill>
                        <a:latin typeface="Söhne"/>
                      </a:endParaRPr>
                    </a:p>
                  </a:txBody>
                  <a:tcPr anchor="ctr"/>
                </a:tc>
                <a:tc>
                  <a:txBody>
                    <a:bodyPr/>
                    <a:lstStyle/>
                    <a:p>
                      <a:pPr algn="ctr"/>
                      <a:r>
                        <a:rPr lang="en-US" b="0" i="0" dirty="0" err="1">
                          <a:solidFill>
                            <a:schemeClr val="tx1"/>
                          </a:solidFill>
                          <a:latin typeface="Söhne"/>
                        </a:rPr>
                        <a:t>idxmax</a:t>
                      </a:r>
                      <a:endParaRPr lang="en-US" b="0" i="0" dirty="0">
                        <a:solidFill>
                          <a:schemeClr val="tx1"/>
                        </a:solidFill>
                        <a:latin typeface="Söhne"/>
                      </a:endParaRPr>
                    </a:p>
                  </a:txBody>
                  <a:tcPr anchor="ctr"/>
                </a:tc>
                <a:tc>
                  <a:txBody>
                    <a:bodyPr/>
                    <a:lstStyle/>
                    <a:p>
                      <a:pPr algn="ctr"/>
                      <a:r>
                        <a:rPr lang="en-US" b="0" i="0" dirty="0">
                          <a:solidFill>
                            <a:schemeClr val="tx1"/>
                          </a:solidFill>
                          <a:latin typeface="Söhne"/>
                        </a:rPr>
                        <a:t>Box Plot</a:t>
                      </a:r>
                    </a:p>
                  </a:txBody>
                  <a:tcPr anchor="ctr"/>
                </a:tc>
                <a:tc>
                  <a:txBody>
                    <a:bodyPr/>
                    <a:lstStyle/>
                    <a:p>
                      <a:pPr algn="ctr"/>
                      <a:r>
                        <a:rPr lang="en-US" b="0" i="0" dirty="0" err="1">
                          <a:solidFill>
                            <a:schemeClr val="tx1"/>
                          </a:solidFill>
                          <a:latin typeface="Söhne"/>
                        </a:rPr>
                        <a:t>Line,Pie</a:t>
                      </a:r>
                      <a:endParaRPr lang="en-US" b="0" i="0" dirty="0">
                        <a:solidFill>
                          <a:schemeClr val="tx1"/>
                        </a:solidFill>
                        <a:latin typeface="Söhne"/>
                      </a:endParaRPr>
                    </a:p>
                  </a:txBody>
                  <a:tcPr anchor="ctr"/>
                </a:tc>
                <a:tc>
                  <a:txBody>
                    <a:bodyPr/>
                    <a:lstStyle/>
                    <a:p>
                      <a:pPr algn="ctr"/>
                      <a:r>
                        <a:rPr lang="en-US" b="0" i="0" dirty="0" err="1">
                          <a:solidFill>
                            <a:schemeClr val="tx1"/>
                          </a:solidFill>
                          <a:latin typeface="Söhne"/>
                        </a:rPr>
                        <a:t>Wordcloud</a:t>
                      </a:r>
                      <a:endParaRPr lang="en-US" b="0" i="0" dirty="0">
                        <a:solidFill>
                          <a:schemeClr val="tx1"/>
                        </a:solidFill>
                        <a:latin typeface="Söhne"/>
                      </a:endParaRPr>
                    </a:p>
                  </a:txBody>
                  <a:tcPr anchor="ctr"/>
                </a:tc>
                <a:extLst>
                  <a:ext uri="{0D108BD9-81ED-4DB2-BD59-A6C34878D82A}">
                    <a16:rowId xmlns:a16="http://schemas.microsoft.com/office/drawing/2014/main" val="3634243071"/>
                  </a:ext>
                </a:extLst>
              </a:tr>
              <a:tr h="870268">
                <a:tc>
                  <a:txBody>
                    <a:bodyPr/>
                    <a:lstStyle/>
                    <a:p>
                      <a:pPr algn="ctr"/>
                      <a:r>
                        <a:rPr lang="en-US" b="0" i="0" dirty="0">
                          <a:solidFill>
                            <a:schemeClr val="tx1"/>
                          </a:solidFill>
                          <a:latin typeface="Söhne"/>
                        </a:rPr>
                        <a:t>Show</a:t>
                      </a:r>
                    </a:p>
                  </a:txBody>
                  <a:tcPr anchor="ctr"/>
                </a:tc>
                <a:tc>
                  <a:txBody>
                    <a:bodyPr/>
                    <a:lstStyle/>
                    <a:p>
                      <a:pPr algn="ctr"/>
                      <a:r>
                        <a:rPr lang="en-US" b="0" i="0" dirty="0">
                          <a:solidFill>
                            <a:schemeClr val="tx1"/>
                          </a:solidFill>
                          <a:latin typeface="Söhne"/>
                        </a:rPr>
                        <a:t>.</a:t>
                      </a:r>
                      <a:r>
                        <a:rPr lang="en-US" b="0" i="0" dirty="0" err="1">
                          <a:solidFill>
                            <a:schemeClr val="tx1"/>
                          </a:solidFill>
                          <a:latin typeface="Söhne"/>
                        </a:rPr>
                        <a:t>loc,iloc</a:t>
                      </a:r>
                      <a:endParaRPr lang="en-US" b="0" i="0" dirty="0">
                        <a:solidFill>
                          <a:schemeClr val="tx1"/>
                        </a:solidFill>
                        <a:latin typeface="Söhne"/>
                      </a:endParaRPr>
                    </a:p>
                  </a:txBody>
                  <a:tcPr anchor="ctr"/>
                </a:tc>
                <a:tc>
                  <a:txBody>
                    <a:bodyPr/>
                    <a:lstStyle/>
                    <a:p>
                      <a:pPr algn="ctr"/>
                      <a:r>
                        <a:rPr lang="en-US" b="0" i="0" dirty="0">
                          <a:solidFill>
                            <a:schemeClr val="tx1"/>
                          </a:solidFill>
                          <a:latin typeface="Söhne"/>
                        </a:rPr>
                        <a:t>Pair </a:t>
                      </a:r>
                      <a:r>
                        <a:rPr lang="en-US" b="0" i="0" dirty="0" err="1">
                          <a:solidFill>
                            <a:schemeClr val="tx1"/>
                          </a:solidFill>
                          <a:latin typeface="Söhne"/>
                        </a:rPr>
                        <a:t>PLot</a:t>
                      </a:r>
                      <a:endParaRPr lang="en-US" b="0" i="0" dirty="0">
                        <a:solidFill>
                          <a:schemeClr val="tx1"/>
                        </a:solidFill>
                        <a:latin typeface="Söhne"/>
                      </a:endParaRPr>
                    </a:p>
                  </a:txBody>
                  <a:tcPr anchor="ctr"/>
                </a:tc>
                <a:tc>
                  <a:txBody>
                    <a:bodyPr/>
                    <a:lstStyle/>
                    <a:p>
                      <a:pPr algn="ctr"/>
                      <a:r>
                        <a:rPr lang="en-US" b="0" i="0" dirty="0">
                          <a:solidFill>
                            <a:schemeClr val="tx1"/>
                          </a:solidFill>
                          <a:latin typeface="Söhne"/>
                        </a:rPr>
                        <a:t>Donut</a:t>
                      </a:r>
                    </a:p>
                  </a:txBody>
                  <a:tcPr anchor="ctr"/>
                </a:tc>
                <a:tc>
                  <a:txBody>
                    <a:bodyPr/>
                    <a:lstStyle/>
                    <a:p>
                      <a:pPr algn="ctr"/>
                      <a:r>
                        <a:rPr lang="en-US" b="0" i="0" dirty="0">
                          <a:solidFill>
                            <a:schemeClr val="tx1"/>
                          </a:solidFill>
                          <a:latin typeface="Söhne"/>
                        </a:rPr>
                        <a:t>Heatmap</a:t>
                      </a:r>
                    </a:p>
                  </a:txBody>
                  <a:tcPr anchor="ctr"/>
                </a:tc>
                <a:extLst>
                  <a:ext uri="{0D108BD9-81ED-4DB2-BD59-A6C34878D82A}">
                    <a16:rowId xmlns:a16="http://schemas.microsoft.com/office/drawing/2014/main" val="415808797"/>
                  </a:ext>
                </a:extLst>
              </a:tr>
              <a:tr h="870268">
                <a:tc>
                  <a:txBody>
                    <a:bodyPr/>
                    <a:lstStyle/>
                    <a:p>
                      <a:pPr algn="ctr"/>
                      <a:r>
                        <a:rPr lang="en-US" b="0" i="0" dirty="0">
                          <a:solidFill>
                            <a:schemeClr val="tx1"/>
                          </a:solidFill>
                          <a:latin typeface="Söhne"/>
                        </a:rPr>
                        <a:t>Rename</a:t>
                      </a:r>
                    </a:p>
                  </a:txBody>
                  <a:tcPr anchor="ctr"/>
                </a:tc>
                <a:tc>
                  <a:txBody>
                    <a:bodyPr/>
                    <a:lstStyle/>
                    <a:p>
                      <a:pPr algn="ctr"/>
                      <a:r>
                        <a:rPr lang="en-US" b="0" i="0" dirty="0" err="1">
                          <a:solidFill>
                            <a:schemeClr val="tx1"/>
                          </a:solidFill>
                          <a:latin typeface="Söhne"/>
                        </a:rPr>
                        <a:t>Split,Concat</a:t>
                      </a:r>
                      <a:r>
                        <a:rPr lang="en-US" b="0" i="0" dirty="0">
                          <a:solidFill>
                            <a:schemeClr val="tx1"/>
                          </a:solidFill>
                          <a:latin typeface="Söhne"/>
                        </a:rPr>
                        <a:t>,</a:t>
                      </a:r>
                      <a:br>
                        <a:rPr lang="en-US" b="0" i="0" dirty="0">
                          <a:solidFill>
                            <a:schemeClr val="tx1"/>
                          </a:solidFill>
                          <a:latin typeface="Söhne"/>
                        </a:rPr>
                      </a:br>
                      <a:r>
                        <a:rPr lang="en-US" b="0" i="0" dirty="0">
                          <a:solidFill>
                            <a:schemeClr val="tx1"/>
                          </a:solidFill>
                          <a:latin typeface="Söhne"/>
                        </a:rPr>
                        <a:t>Merge</a:t>
                      </a:r>
                    </a:p>
                  </a:txBody>
                  <a:tcPr anchor="ctr"/>
                </a:tc>
                <a:tc>
                  <a:txBody>
                    <a:bodyPr/>
                    <a:lstStyle/>
                    <a:p>
                      <a:pPr algn="ctr"/>
                      <a:r>
                        <a:rPr lang="en-US" b="0" i="0" dirty="0" err="1">
                          <a:solidFill>
                            <a:schemeClr val="tx1"/>
                          </a:solidFill>
                          <a:latin typeface="Söhne"/>
                        </a:rPr>
                        <a:t>LinePLot</a:t>
                      </a:r>
                      <a:endParaRPr lang="en-US" b="0" i="0" dirty="0">
                        <a:solidFill>
                          <a:schemeClr val="tx1"/>
                        </a:solidFill>
                        <a:latin typeface="Söhne"/>
                      </a:endParaRPr>
                    </a:p>
                  </a:txBody>
                  <a:tcPr anchor="ctr"/>
                </a:tc>
                <a:tc>
                  <a:txBody>
                    <a:bodyPr/>
                    <a:lstStyle/>
                    <a:p>
                      <a:pPr algn="ctr"/>
                      <a:r>
                        <a:rPr lang="en-US" b="0" i="0" dirty="0">
                          <a:solidFill>
                            <a:schemeClr val="tx1"/>
                          </a:solidFill>
                          <a:latin typeface="Söhne"/>
                        </a:rPr>
                        <a:t>Sunburst</a:t>
                      </a:r>
                    </a:p>
                  </a:txBody>
                  <a:tcPr anchor="ctr"/>
                </a:tc>
                <a:tc>
                  <a:txBody>
                    <a:bodyPr/>
                    <a:lstStyle/>
                    <a:p>
                      <a:pPr algn="ctr"/>
                      <a:r>
                        <a:rPr lang="en-US" b="0" i="0" dirty="0">
                          <a:solidFill>
                            <a:schemeClr val="tx1"/>
                          </a:solidFill>
                          <a:latin typeface="Söhne"/>
                        </a:rPr>
                        <a:t>Violin Chart</a:t>
                      </a:r>
                    </a:p>
                  </a:txBody>
                  <a:tcPr anchor="ctr"/>
                </a:tc>
                <a:extLst>
                  <a:ext uri="{0D108BD9-81ED-4DB2-BD59-A6C34878D82A}">
                    <a16:rowId xmlns:a16="http://schemas.microsoft.com/office/drawing/2014/main" val="380950325"/>
                  </a:ext>
                </a:extLst>
              </a:tr>
            </a:tbl>
          </a:graphicData>
        </a:graphic>
      </p:graphicFrame>
      <p:sp>
        <p:nvSpPr>
          <p:cNvPr id="3" name="Footer Placeholder 2">
            <a:extLst>
              <a:ext uri="{FF2B5EF4-FFF2-40B4-BE49-F238E27FC236}">
                <a16:creationId xmlns:a16="http://schemas.microsoft.com/office/drawing/2014/main" id="{AE636772-0FC0-04E1-F535-F4DF7DAB98EB}"/>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DA33CCEA-C12A-DDE4-040B-E2BBFEC5AE09}"/>
              </a:ext>
            </a:extLst>
          </p:cNvPr>
          <p:cNvSpPr>
            <a:spLocks noGrp="1"/>
          </p:cNvSpPr>
          <p:nvPr>
            <p:ph type="sldNum" sz="quarter" idx="11"/>
          </p:nvPr>
        </p:nvSpPr>
        <p:spPr/>
        <p:txBody>
          <a:bodyPr/>
          <a:lstStyle/>
          <a:p>
            <a:fld id="{09A01C0A-2BB6-49E7-91A3-DCB9F9F59583}" type="slidenum">
              <a:rPr lang="en-US" smtClean="0"/>
              <a:pPr/>
              <a:t>4</a:t>
            </a:fld>
            <a:endParaRPr lang="en-US" dirty="0"/>
          </a:p>
        </p:txBody>
      </p:sp>
    </p:spTree>
    <p:extLst>
      <p:ext uri="{BB962C8B-B14F-4D97-AF65-F5344CB8AC3E}">
        <p14:creationId xmlns:p14="http://schemas.microsoft.com/office/powerpoint/2010/main" val="3942952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BFEA63-93D2-C163-55BD-4794DA8A2A83}"/>
              </a:ext>
            </a:extLst>
          </p:cNvPr>
          <p:cNvSpPr>
            <a:spLocks noGrp="1"/>
          </p:cNvSpPr>
          <p:nvPr>
            <p:ph type="title"/>
          </p:nvPr>
        </p:nvSpPr>
        <p:spPr>
          <a:xfrm>
            <a:off x="389679" y="484852"/>
            <a:ext cx="4567228" cy="1877976"/>
          </a:xfrm>
        </p:spPr>
        <p:txBody>
          <a:bodyPr anchor="t">
            <a:normAutofit/>
          </a:bodyPr>
          <a:lstStyle/>
          <a:p>
            <a:r>
              <a:rPr lang="en-US" dirty="0">
                <a:solidFill>
                  <a:schemeClr val="accent6">
                    <a:lumMod val="75000"/>
                  </a:schemeClr>
                </a:solidFill>
                <a:latin typeface="Copperplate Gothic Bold" panose="020E0705020206020404" pitchFamily="34" charset="0"/>
              </a:rPr>
              <a:t>Takeaways &amp; Challenges</a:t>
            </a:r>
          </a:p>
        </p:txBody>
      </p:sp>
      <p:sp>
        <p:nvSpPr>
          <p:cNvPr id="6" name="Footer Placeholder 5">
            <a:extLst>
              <a:ext uri="{FF2B5EF4-FFF2-40B4-BE49-F238E27FC236}">
                <a16:creationId xmlns:a16="http://schemas.microsoft.com/office/drawing/2014/main" id="{943FEB70-B408-933E-1D96-F2E3B13E96F5}"/>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dirty="0"/>
              <a:t>Presentation Title</a:t>
            </a:r>
          </a:p>
        </p:txBody>
      </p:sp>
      <p:sp>
        <p:nvSpPr>
          <p:cNvPr id="7" name="Slide Number Placeholder 6">
            <a:extLst>
              <a:ext uri="{FF2B5EF4-FFF2-40B4-BE49-F238E27FC236}">
                <a16:creationId xmlns:a16="http://schemas.microsoft.com/office/drawing/2014/main" id="{BFF38873-EEE7-E58F-981A-3A88583D972B}"/>
              </a:ext>
            </a:extLst>
          </p:cNvPr>
          <p:cNvSpPr>
            <a:spLocks noGrp="1"/>
          </p:cNvSpPr>
          <p:nvPr>
            <p:ph type="sldNum" sz="quarter" idx="11"/>
          </p:nvPr>
        </p:nvSpPr>
        <p:spPr>
          <a:xfrm rot="16200000">
            <a:off x="11716512" y="6382510"/>
            <a:ext cx="566928" cy="384048"/>
          </a:xfrm>
        </p:spPr>
        <p:txBody>
          <a:bodyPr anchor="ctr">
            <a:normAutofit/>
          </a:bodyPr>
          <a:lstStyle/>
          <a:p>
            <a:pPr>
              <a:spcAft>
                <a:spcPts val="600"/>
              </a:spcAft>
            </a:pPr>
            <a:fld id="{09A01C0A-2BB6-49E7-91A3-DCB9F9F59583}" type="slidenum">
              <a:rPr lang="en-US" smtClean="0"/>
              <a:pPr>
                <a:spcAft>
                  <a:spcPts val="600"/>
                </a:spcAft>
              </a:pPr>
              <a:t>5</a:t>
            </a:fld>
            <a:endParaRPr lang="en-US"/>
          </a:p>
        </p:txBody>
      </p:sp>
      <p:graphicFrame>
        <p:nvGraphicFramePr>
          <p:cNvPr id="5" name="Content Placeholder 3" descr="Timeline Placeholder ">
            <a:extLst>
              <a:ext uri="{FF2B5EF4-FFF2-40B4-BE49-F238E27FC236}">
                <a16:creationId xmlns:a16="http://schemas.microsoft.com/office/drawing/2014/main" id="{A6299190-A5B0-D91A-EF7E-17C1E311EDC4}"/>
              </a:ext>
            </a:extLst>
          </p:cNvPr>
          <p:cNvGraphicFramePr>
            <a:graphicFrameLocks noGrp="1"/>
          </p:cNvGraphicFramePr>
          <p:nvPr>
            <p:ph sz="half" idx="2"/>
            <p:extLst>
              <p:ext uri="{D42A27DB-BD31-4B8C-83A1-F6EECF244321}">
                <p14:modId xmlns:p14="http://schemas.microsoft.com/office/powerpoint/2010/main" val="1628890964"/>
              </p:ext>
            </p:extLst>
          </p:nvPr>
        </p:nvGraphicFramePr>
        <p:xfrm>
          <a:off x="5572125" y="409576"/>
          <a:ext cx="5789913" cy="6067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46176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6E9B9-11DB-456B-4D69-F9F8A747185D}"/>
              </a:ext>
            </a:extLst>
          </p:cNvPr>
          <p:cNvSpPr>
            <a:spLocks noGrp="1"/>
          </p:cNvSpPr>
          <p:nvPr>
            <p:ph type="title"/>
          </p:nvPr>
        </p:nvSpPr>
        <p:spPr>
          <a:xfrm>
            <a:off x="5413445" y="2043946"/>
            <a:ext cx="6034216" cy="1439604"/>
          </a:xfrm>
        </p:spPr>
        <p:txBody>
          <a:bodyPr anchor="b">
            <a:normAutofit/>
          </a:bodyPr>
          <a:lstStyle/>
          <a:p>
            <a:r>
              <a:rPr lang="en-US" dirty="0">
                <a:solidFill>
                  <a:schemeClr val="accent6">
                    <a:lumMod val="75000"/>
                  </a:schemeClr>
                </a:solidFill>
                <a:latin typeface="Algerian" panose="04020705040A02060702" pitchFamily="82" charset="0"/>
                <a:ea typeface="Segoe UI Black" panose="020B0A02040204020203" pitchFamily="34" charset="0"/>
              </a:rPr>
              <a:t>Thank You</a:t>
            </a:r>
          </a:p>
        </p:txBody>
      </p:sp>
      <p:sp>
        <p:nvSpPr>
          <p:cNvPr id="4" name="Footer Placeholder 3">
            <a:extLst>
              <a:ext uri="{FF2B5EF4-FFF2-40B4-BE49-F238E27FC236}">
                <a16:creationId xmlns:a16="http://schemas.microsoft.com/office/drawing/2014/main" id="{E88F8869-7103-2295-6F8E-B80365444911}"/>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CA3E59C3-5CB3-318A-1F9B-D2028498B9E2}"/>
              </a:ext>
            </a:extLst>
          </p:cNvPr>
          <p:cNvSpPr>
            <a:spLocks noGrp="1"/>
          </p:cNvSpPr>
          <p:nvPr>
            <p:ph type="sldNum" sz="quarter" idx="11"/>
          </p:nvPr>
        </p:nvSpPr>
        <p:spPr>
          <a:xfrm rot="16200000">
            <a:off x="11716512" y="6382510"/>
            <a:ext cx="566928" cy="384048"/>
          </a:xfrm>
        </p:spPr>
        <p:txBody>
          <a:bodyPr anchor="ctr">
            <a:normAutofit/>
          </a:bodyPr>
          <a:lstStyle/>
          <a:p>
            <a:pPr>
              <a:spcAft>
                <a:spcPts val="600"/>
              </a:spcAft>
            </a:pPr>
            <a:fld id="{09A01C0A-2BB6-49E7-91A3-DCB9F9F59583}" type="slidenum">
              <a:rPr lang="en-US" smtClean="0"/>
              <a:pPr>
                <a:spcAft>
                  <a:spcPts val="600"/>
                </a:spcAft>
              </a:pPr>
              <a:t>6</a:t>
            </a:fld>
            <a:endParaRPr lang="en-US"/>
          </a:p>
        </p:txBody>
      </p:sp>
    </p:spTree>
    <p:extLst>
      <p:ext uri="{BB962C8B-B14F-4D97-AF65-F5344CB8AC3E}">
        <p14:creationId xmlns:p14="http://schemas.microsoft.com/office/powerpoint/2010/main" val="3910441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p:txBody>
          <a:bodyPr/>
          <a:lstStyle/>
          <a:p>
            <a:r>
              <a:rPr lang="en-US" dirty="0"/>
              <a:t>QUARTERLY PERFORMANCE</a:t>
            </a:r>
          </a:p>
        </p:txBody>
      </p:sp>
      <p:graphicFrame>
        <p:nvGraphicFramePr>
          <p:cNvPr id="4" name="Content Placeholder 5" descr="Bar chart">
            <a:extLst>
              <a:ext uri="{FF2B5EF4-FFF2-40B4-BE49-F238E27FC236}">
                <a16:creationId xmlns:a16="http://schemas.microsoft.com/office/drawing/2014/main" id="{43287C00-E82D-9489-9CE6-BA6FF4C93359}"/>
              </a:ext>
            </a:extLst>
          </p:cNvPr>
          <p:cNvGraphicFramePr>
            <a:graphicFrameLocks noGrp="1"/>
          </p:cNvGraphicFramePr>
          <p:nvPr>
            <p:ph sz="half" idx="2"/>
            <p:extLst>
              <p:ext uri="{D42A27DB-BD31-4B8C-83A1-F6EECF244321}">
                <p14:modId xmlns:p14="http://schemas.microsoft.com/office/powerpoint/2010/main" val="3448729688"/>
              </p:ext>
            </p:extLst>
          </p:nvPr>
        </p:nvGraphicFramePr>
        <p:xfrm>
          <a:off x="850900" y="1828800"/>
          <a:ext cx="10125075"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smtClean="0"/>
              <a:pPr/>
              <a:t>7</a:t>
            </a:fld>
            <a:endParaRPr lang="en-US" dirty="0"/>
          </a:p>
        </p:txBody>
      </p:sp>
    </p:spTree>
    <p:extLst>
      <p:ext uri="{BB962C8B-B14F-4D97-AF65-F5344CB8AC3E}">
        <p14:creationId xmlns:p14="http://schemas.microsoft.com/office/powerpoint/2010/main" val="1643288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EA49A-DC7C-9C4F-2F9A-564E195C5628}"/>
              </a:ext>
            </a:extLst>
          </p:cNvPr>
          <p:cNvSpPr>
            <a:spLocks noGrp="1"/>
          </p:cNvSpPr>
          <p:nvPr>
            <p:ph type="title"/>
          </p:nvPr>
        </p:nvSpPr>
        <p:spPr/>
        <p:txBody>
          <a:bodyPr/>
          <a:lstStyle/>
          <a:p>
            <a:r>
              <a:rPr lang="en-US" dirty="0"/>
              <a:t>TIMELINE</a:t>
            </a:r>
          </a:p>
        </p:txBody>
      </p:sp>
      <p:graphicFrame>
        <p:nvGraphicFramePr>
          <p:cNvPr id="7" name="Table 7">
            <a:extLst>
              <a:ext uri="{FF2B5EF4-FFF2-40B4-BE49-F238E27FC236}">
                <a16:creationId xmlns:a16="http://schemas.microsoft.com/office/drawing/2014/main" id="{AF0DE047-1B7D-F942-8E09-3EFF699BE9A0}"/>
              </a:ext>
            </a:extLst>
          </p:cNvPr>
          <p:cNvGraphicFramePr>
            <a:graphicFrameLocks noGrp="1"/>
          </p:cNvGraphicFramePr>
          <p:nvPr>
            <p:ph sz="half" idx="2"/>
            <p:extLst>
              <p:ext uri="{D42A27DB-BD31-4B8C-83A1-F6EECF244321}">
                <p14:modId xmlns:p14="http://schemas.microsoft.com/office/powerpoint/2010/main" val="3240118695"/>
              </p:ext>
            </p:extLst>
          </p:nvPr>
        </p:nvGraphicFramePr>
        <p:xfrm>
          <a:off x="5572125" y="409575"/>
          <a:ext cx="5862085" cy="5943600"/>
        </p:xfrm>
        <a:graphic>
          <a:graphicData uri="http://schemas.openxmlformats.org/drawingml/2006/table">
            <a:tbl>
              <a:tblPr firstRow="1" bandRow="1">
                <a:tableStyleId>{2D5ABB26-0587-4C30-8999-92F81FD0307C}</a:tableStyleId>
              </a:tblPr>
              <a:tblGrid>
                <a:gridCol w="1900257">
                  <a:extLst>
                    <a:ext uri="{9D8B030D-6E8A-4147-A177-3AD203B41FA5}">
                      <a16:colId xmlns:a16="http://schemas.microsoft.com/office/drawing/2014/main" val="2918303207"/>
                    </a:ext>
                  </a:extLst>
                </a:gridCol>
                <a:gridCol w="3961828">
                  <a:extLst>
                    <a:ext uri="{9D8B030D-6E8A-4147-A177-3AD203B41FA5}">
                      <a16:colId xmlns:a16="http://schemas.microsoft.com/office/drawing/2014/main" val="1189393465"/>
                    </a:ext>
                  </a:extLst>
                </a:gridCol>
              </a:tblGrid>
              <a:tr h="1188720">
                <a:tc>
                  <a:txBody>
                    <a:bodyPr/>
                    <a:lstStyle/>
                    <a:p>
                      <a:r>
                        <a:rPr lang="en-US" sz="2800" b="1" i="0" spc="300" dirty="0">
                          <a:latin typeface="Arial Black" panose="020B0604020202020204" pitchFamily="34" charset="0"/>
                          <a:cs typeface="Arial Black" panose="020B0604020202020204" pitchFamily="34" charset="0"/>
                        </a:rPr>
                        <a:t>SEP</a:t>
                      </a:r>
                    </a:p>
                    <a:p>
                      <a:r>
                        <a:rPr lang="en-US" b="1" i="0" spc="300" dirty="0">
                          <a:latin typeface="Arial Black" panose="020B0604020202020204" pitchFamily="34" charset="0"/>
                          <a:cs typeface="Arial Black" panose="020B0604020202020204" pitchFamily="34" charset="0"/>
                        </a:rPr>
                        <a:t>20XX</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Avenir Next LT Pro" panose="020B0504020202020204" pitchFamily="34" charset="77"/>
                        </a:rPr>
                        <a:t>Synergize </a:t>
                      </a:r>
                      <a:r>
                        <a:rPr lang="en-US" b="1" i="0" dirty="0">
                          <a:latin typeface="Avenir Next LT Pro" panose="020B0504020202020204" pitchFamily="34" charset="77"/>
                        </a:rPr>
                        <a:t>scalable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latin typeface="Avenir Next LT Pro" panose="020B0504020202020204" pitchFamily="34" charset="77"/>
                        </a:rPr>
                        <a:t>e-commerce</a:t>
                      </a:r>
                    </a:p>
                  </a:txBody>
                  <a:tcPr anchor="ctr"/>
                </a:tc>
                <a:extLst>
                  <a:ext uri="{0D108BD9-81ED-4DB2-BD59-A6C34878D82A}">
                    <a16:rowId xmlns:a16="http://schemas.microsoft.com/office/drawing/2014/main" val="3812157666"/>
                  </a:ext>
                </a:extLst>
              </a:tr>
              <a:tr h="1188720">
                <a:tc>
                  <a:txBody>
                    <a:bodyPr/>
                    <a:lstStyle/>
                    <a:p>
                      <a:r>
                        <a:rPr lang="en-US" sz="2800" b="1" i="0" dirty="0">
                          <a:latin typeface="Arial Black" panose="020B0604020202020204" pitchFamily="34" charset="0"/>
                          <a:cs typeface="Arial Black" panose="020B0604020202020204" pitchFamily="34" charset="0"/>
                        </a:rPr>
                        <a:t>NOV</a:t>
                      </a:r>
                      <a:r>
                        <a:rPr lang="en-US" sz="3600" b="1" i="0" dirty="0">
                          <a:latin typeface="Arial Black" panose="020B0604020202020204" pitchFamily="34" charset="0"/>
                          <a:cs typeface="Arial Black" panose="020B0604020202020204" pitchFamily="34" charset="0"/>
                        </a:rPr>
                        <a:t> </a:t>
                      </a:r>
                    </a:p>
                    <a:p>
                      <a:r>
                        <a:rPr lang="en-US" b="1" i="0" spc="300" dirty="0">
                          <a:latin typeface="Arial Black" panose="020B0604020202020204" pitchFamily="34" charset="0"/>
                          <a:cs typeface="Arial Black" panose="020B0604020202020204" pitchFamily="34" charset="0"/>
                        </a:rPr>
                        <a:t>20XX</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Avenir Next LT Pro" panose="020B0504020202020204" pitchFamily="34" charset="77"/>
                        </a:rPr>
                        <a:t>Disseminate </a:t>
                      </a:r>
                      <a:r>
                        <a:rPr lang="en-US" b="1" i="0" dirty="0">
                          <a:latin typeface="Avenir Next LT Pro" panose="020B0504020202020204" pitchFamily="34" charset="77"/>
                        </a:rPr>
                        <a:t>standardized </a:t>
                      </a:r>
                      <a:br>
                        <a:rPr lang="en-US" b="1" i="0" dirty="0">
                          <a:latin typeface="Avenir Next LT Pro" panose="020B0504020202020204" pitchFamily="34" charset="77"/>
                        </a:rPr>
                      </a:br>
                      <a:r>
                        <a:rPr lang="en-US" b="1" i="0" dirty="0">
                          <a:latin typeface="Avenir Next LT Pro" panose="020B0504020202020204" pitchFamily="34" charset="77"/>
                        </a:rPr>
                        <a:t>metrics</a:t>
                      </a:r>
                      <a:endParaRPr lang="en-US" dirty="0"/>
                    </a:p>
                  </a:txBody>
                  <a:tcPr anchor="ctr"/>
                </a:tc>
                <a:extLst>
                  <a:ext uri="{0D108BD9-81ED-4DB2-BD59-A6C34878D82A}">
                    <a16:rowId xmlns:a16="http://schemas.microsoft.com/office/drawing/2014/main" val="2423334722"/>
                  </a:ext>
                </a:extLst>
              </a:tr>
              <a:tr h="1188720">
                <a:tc>
                  <a:txBody>
                    <a:bodyPr/>
                    <a:lstStyle/>
                    <a:p>
                      <a:r>
                        <a:rPr lang="en-US" sz="2800" b="1" i="0" spc="300" dirty="0">
                          <a:latin typeface="Arial Black" panose="020B0604020202020204" pitchFamily="34" charset="0"/>
                          <a:cs typeface="Arial Black" panose="020B0604020202020204" pitchFamily="34" charset="0"/>
                        </a:rPr>
                        <a:t>JAN</a:t>
                      </a:r>
                      <a:r>
                        <a:rPr lang="en-US" sz="3600" b="1" i="0" dirty="0">
                          <a:latin typeface="Arial Black" panose="020B0604020202020204" pitchFamily="34" charset="0"/>
                          <a:cs typeface="Arial Black" panose="020B0604020202020204" pitchFamily="34" charset="0"/>
                        </a:rPr>
                        <a:t> </a:t>
                      </a:r>
                    </a:p>
                    <a:p>
                      <a:r>
                        <a:rPr lang="en-US" b="1" i="0" spc="300" dirty="0">
                          <a:latin typeface="Arial Black" panose="020B0604020202020204" pitchFamily="34" charset="0"/>
                          <a:cs typeface="Arial Black" panose="020B0604020202020204" pitchFamily="34" charset="0"/>
                        </a:rPr>
                        <a:t>20XX</a:t>
                      </a:r>
                      <a:endParaRPr lang="en-US" b="1" i="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Avenir Next LT Pro" panose="020B0504020202020204" pitchFamily="34" charset="77"/>
                        </a:rPr>
                        <a:t>Coordinate </a:t>
                      </a:r>
                      <a:r>
                        <a:rPr lang="en-US" b="1" i="0" dirty="0">
                          <a:latin typeface="Avenir Next LT Pro" panose="020B0504020202020204" pitchFamily="34" charset="77"/>
                        </a:rPr>
                        <a:t>e-business applications</a:t>
                      </a:r>
                      <a:endParaRPr lang="en-US" dirty="0"/>
                    </a:p>
                  </a:txBody>
                  <a:tcPr anchor="ctr"/>
                </a:tc>
                <a:extLst>
                  <a:ext uri="{0D108BD9-81ED-4DB2-BD59-A6C34878D82A}">
                    <a16:rowId xmlns:a16="http://schemas.microsoft.com/office/drawing/2014/main" val="4197403263"/>
                  </a:ext>
                </a:extLst>
              </a:tr>
              <a:tr h="1188720">
                <a:tc>
                  <a:txBody>
                    <a:bodyPr/>
                    <a:lstStyle/>
                    <a:p>
                      <a:r>
                        <a:rPr lang="en-US" sz="2800" b="1" i="0" dirty="0">
                          <a:latin typeface="Arial Black" panose="020B0604020202020204" pitchFamily="34" charset="0"/>
                          <a:cs typeface="Arial Black" panose="020B0604020202020204" pitchFamily="34" charset="0"/>
                        </a:rPr>
                        <a:t>MAR</a:t>
                      </a:r>
                    </a:p>
                    <a:p>
                      <a:r>
                        <a:rPr lang="en-US" b="1" i="0" spc="300" dirty="0">
                          <a:latin typeface="Arial Black" panose="020B0604020202020204" pitchFamily="34" charset="0"/>
                          <a:cs typeface="Arial Black" panose="020B0604020202020204" pitchFamily="34" charset="0"/>
                        </a:rPr>
                        <a:t>20XX</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Avenir Next LT Pro" panose="020B0504020202020204" pitchFamily="34" charset="77"/>
                        </a:rPr>
                        <a:t>Foster holistically </a:t>
                      </a:r>
                      <a:r>
                        <a:rPr lang="en-US" b="1" i="0" dirty="0">
                          <a:latin typeface="Avenir Next LT Pro" panose="020B0504020202020204" pitchFamily="34" charset="77"/>
                        </a:rPr>
                        <a:t>superior methodologies</a:t>
                      </a:r>
                    </a:p>
                  </a:txBody>
                  <a:tcPr anchor="ctr"/>
                </a:tc>
                <a:extLst>
                  <a:ext uri="{0D108BD9-81ED-4DB2-BD59-A6C34878D82A}">
                    <a16:rowId xmlns:a16="http://schemas.microsoft.com/office/drawing/2014/main" val="850924858"/>
                  </a:ext>
                </a:extLst>
              </a:tr>
              <a:tr h="1188720">
                <a:tc>
                  <a:txBody>
                    <a:bodyPr/>
                    <a:lstStyle/>
                    <a:p>
                      <a:r>
                        <a:rPr lang="en-US" sz="2800" b="1" i="0" spc="300" dirty="0">
                          <a:latin typeface="Arial Black" panose="020B0604020202020204" pitchFamily="34" charset="0"/>
                          <a:cs typeface="Arial Black" panose="020B0604020202020204" pitchFamily="34" charset="0"/>
                        </a:rPr>
                        <a:t>MAY</a:t>
                      </a:r>
                      <a:r>
                        <a:rPr lang="en-US" b="1" i="0" dirty="0">
                          <a:latin typeface="Arial Black" panose="020B0604020202020204" pitchFamily="34" charset="0"/>
                          <a:cs typeface="Arial Black" panose="020B0604020202020204" pitchFamily="34" charset="0"/>
                        </a:rPr>
                        <a:t> </a:t>
                      </a:r>
                    </a:p>
                    <a:p>
                      <a:r>
                        <a:rPr lang="en-US" b="1" i="0" spc="300" dirty="0">
                          <a:latin typeface="Arial Black" panose="020B0604020202020204" pitchFamily="34" charset="0"/>
                          <a:cs typeface="Arial Black" panose="020B0604020202020204" pitchFamily="34" charset="0"/>
                        </a:rPr>
                        <a:t>20XX</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Avenir Next LT Pro" panose="020B0504020202020204" pitchFamily="34" charset="77"/>
                        </a:rPr>
                        <a:t>Deploy </a:t>
                      </a:r>
                      <a:r>
                        <a:rPr lang="en-US" b="1" i="0" dirty="0">
                          <a:latin typeface="Avenir Next LT Pro" panose="020B0504020202020204" pitchFamily="34" charset="77"/>
                        </a:rPr>
                        <a:t>strategic networks with compelling </a:t>
                      </a:r>
                      <a:r>
                        <a:rPr lang="en-US" b="0" i="0" dirty="0">
                          <a:latin typeface="Avenir Next LT Pro" panose="020B0504020202020204" pitchFamily="34" charset="77"/>
                        </a:rPr>
                        <a:t>e-business needs</a:t>
                      </a:r>
                      <a:endParaRPr lang="en-US" dirty="0"/>
                    </a:p>
                  </a:txBody>
                  <a:tcPr anchor="ctr"/>
                </a:tc>
                <a:extLst>
                  <a:ext uri="{0D108BD9-81ED-4DB2-BD59-A6C34878D82A}">
                    <a16:rowId xmlns:a16="http://schemas.microsoft.com/office/drawing/2014/main" val="3024136017"/>
                  </a:ext>
                </a:extLst>
              </a:tr>
            </a:tbl>
          </a:graphicData>
        </a:graphic>
      </p:graphicFrame>
      <p:sp>
        <p:nvSpPr>
          <p:cNvPr id="9" name="Footer Placeholder 8">
            <a:extLst>
              <a:ext uri="{FF2B5EF4-FFF2-40B4-BE49-F238E27FC236}">
                <a16:creationId xmlns:a16="http://schemas.microsoft.com/office/drawing/2014/main" id="{B38CA53F-F8EE-9AA8-01B7-F90566F1596A}"/>
              </a:ext>
            </a:extLst>
          </p:cNvPr>
          <p:cNvSpPr>
            <a:spLocks noGrp="1"/>
          </p:cNvSpPr>
          <p:nvPr>
            <p:ph type="ftr" sz="quarter" idx="10"/>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F85384B4-F5D2-6521-EDF6-AAF2511DE148}"/>
              </a:ext>
            </a:extLst>
          </p:cNvPr>
          <p:cNvSpPr>
            <a:spLocks noGrp="1"/>
          </p:cNvSpPr>
          <p:nvPr>
            <p:ph type="sldNum" sz="quarter" idx="11"/>
          </p:nvPr>
        </p:nvSpPr>
        <p:spPr/>
        <p:txBody>
          <a:bodyPr/>
          <a:lstStyle/>
          <a:p>
            <a:fld id="{09A01C0A-2BB6-49E7-91A3-DCB9F9F59583}" type="slidenum">
              <a:rPr lang="en-US" smtClean="0"/>
              <a:pPr/>
              <a:t>8</a:t>
            </a:fld>
            <a:endParaRPr lang="en-US" dirty="0"/>
          </a:p>
        </p:txBody>
      </p:sp>
      <p:cxnSp>
        <p:nvCxnSpPr>
          <p:cNvPr id="13" name="Straight Connector 12">
            <a:extLst>
              <a:ext uri="{FF2B5EF4-FFF2-40B4-BE49-F238E27FC236}">
                <a16:creationId xmlns:a16="http://schemas.microsoft.com/office/drawing/2014/main" id="{25138D39-DE26-CACA-E17F-0D30E82AA5FD}"/>
              </a:ext>
              <a:ext uri="{C183D7F6-B498-43B3-948B-1728B52AA6E4}">
                <adec:decorative xmlns:adec="http://schemas.microsoft.com/office/drawing/2017/decorative" val="1"/>
              </a:ext>
            </a:extLst>
          </p:cNvPr>
          <p:cNvCxnSpPr>
            <a:cxnSpLocks/>
          </p:cNvCxnSpPr>
          <p:nvPr/>
        </p:nvCxnSpPr>
        <p:spPr>
          <a:xfrm>
            <a:off x="7152640" y="381000"/>
            <a:ext cx="0" cy="6038848"/>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Oval 14">
            <a:extLst>
              <a:ext uri="{FF2B5EF4-FFF2-40B4-BE49-F238E27FC236}">
                <a16:creationId xmlns:a16="http://schemas.microsoft.com/office/drawing/2014/main" id="{FA3D4B50-54D0-CA63-02B8-46F00CBD0496}"/>
              </a:ext>
              <a:ext uri="{C183D7F6-B498-43B3-948B-1728B52AA6E4}">
                <adec:decorative xmlns:adec="http://schemas.microsoft.com/office/drawing/2017/decorative" val="1"/>
              </a:ext>
            </a:extLst>
          </p:cNvPr>
          <p:cNvSpPr/>
          <p:nvPr/>
        </p:nvSpPr>
        <p:spPr>
          <a:xfrm>
            <a:off x="7051405" y="913958"/>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7" name="Oval 16">
            <a:extLst>
              <a:ext uri="{FF2B5EF4-FFF2-40B4-BE49-F238E27FC236}">
                <a16:creationId xmlns:a16="http://schemas.microsoft.com/office/drawing/2014/main" id="{A998E0FB-F056-814D-0480-795EEC9C9284}"/>
              </a:ext>
              <a:ext uri="{C183D7F6-B498-43B3-948B-1728B52AA6E4}">
                <adec:decorative xmlns:adec="http://schemas.microsoft.com/office/drawing/2017/decorative" val="1"/>
              </a:ext>
            </a:extLst>
          </p:cNvPr>
          <p:cNvSpPr/>
          <p:nvPr/>
        </p:nvSpPr>
        <p:spPr>
          <a:xfrm>
            <a:off x="7051405" y="2096896"/>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9" name="Oval 18">
            <a:extLst>
              <a:ext uri="{FF2B5EF4-FFF2-40B4-BE49-F238E27FC236}">
                <a16:creationId xmlns:a16="http://schemas.microsoft.com/office/drawing/2014/main" id="{6D179EA3-9F21-20F9-B3EF-80C1C931867B}"/>
              </a:ext>
              <a:ext uri="{C183D7F6-B498-43B3-948B-1728B52AA6E4}">
                <adec:decorative xmlns:adec="http://schemas.microsoft.com/office/drawing/2017/decorative" val="1"/>
              </a:ext>
            </a:extLst>
          </p:cNvPr>
          <p:cNvSpPr/>
          <p:nvPr/>
        </p:nvSpPr>
        <p:spPr>
          <a:xfrm>
            <a:off x="7051405" y="3279834"/>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0" name="Oval 19">
            <a:extLst>
              <a:ext uri="{FF2B5EF4-FFF2-40B4-BE49-F238E27FC236}">
                <a16:creationId xmlns:a16="http://schemas.microsoft.com/office/drawing/2014/main" id="{2C6B5CE2-4CD6-EA8F-61E1-8184FC0666E9}"/>
              </a:ext>
              <a:ext uri="{C183D7F6-B498-43B3-948B-1728B52AA6E4}">
                <adec:decorative xmlns:adec="http://schemas.microsoft.com/office/drawing/2017/decorative" val="1"/>
              </a:ext>
            </a:extLst>
          </p:cNvPr>
          <p:cNvSpPr/>
          <p:nvPr/>
        </p:nvSpPr>
        <p:spPr>
          <a:xfrm>
            <a:off x="7051405" y="4462772"/>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2" name="Oval 21">
            <a:extLst>
              <a:ext uri="{FF2B5EF4-FFF2-40B4-BE49-F238E27FC236}">
                <a16:creationId xmlns:a16="http://schemas.microsoft.com/office/drawing/2014/main" id="{E3133598-58B4-2425-DC83-FAABE13E04F6}"/>
              </a:ext>
              <a:ext uri="{C183D7F6-B498-43B3-948B-1728B52AA6E4}">
                <adec:decorative xmlns:adec="http://schemas.microsoft.com/office/drawing/2017/decorative" val="1"/>
              </a:ext>
            </a:extLst>
          </p:cNvPr>
          <p:cNvSpPr/>
          <p:nvPr/>
        </p:nvSpPr>
        <p:spPr>
          <a:xfrm>
            <a:off x="7051405" y="5645710"/>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1409658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EA43EF1-009B-DB7B-7D0C-2867BEE9636E}"/>
              </a:ext>
            </a:extLst>
          </p:cNvPr>
          <p:cNvSpPr>
            <a:spLocks noGrp="1"/>
          </p:cNvSpPr>
          <p:nvPr>
            <p:ph type="title"/>
          </p:nvPr>
        </p:nvSpPr>
        <p:spPr/>
        <p:txBody>
          <a:bodyPr/>
          <a:lstStyle/>
          <a:p>
            <a:r>
              <a:rPr lang="en-US" dirty="0"/>
              <a:t>AREAS OF FOCUS</a:t>
            </a:r>
          </a:p>
        </p:txBody>
      </p:sp>
      <p:sp>
        <p:nvSpPr>
          <p:cNvPr id="91" name="Text Placeholder 90">
            <a:extLst>
              <a:ext uri="{FF2B5EF4-FFF2-40B4-BE49-F238E27FC236}">
                <a16:creationId xmlns:a16="http://schemas.microsoft.com/office/drawing/2014/main" id="{8B0290DE-3F6E-5FEE-C40F-C7B3E29C3A73}"/>
              </a:ext>
            </a:extLst>
          </p:cNvPr>
          <p:cNvSpPr>
            <a:spLocks noGrp="1"/>
          </p:cNvSpPr>
          <p:nvPr>
            <p:ph type="body" sz="quarter" idx="31"/>
          </p:nvPr>
        </p:nvSpPr>
        <p:spPr/>
        <p:txBody>
          <a:bodyPr/>
          <a:lstStyle/>
          <a:p>
            <a:r>
              <a:rPr lang="en-US" dirty="0"/>
              <a:t>B2B MARKET SCENARIOS</a:t>
            </a:r>
          </a:p>
        </p:txBody>
      </p:sp>
      <p:sp>
        <p:nvSpPr>
          <p:cNvPr id="95" name="Text Placeholder 94">
            <a:extLst>
              <a:ext uri="{FF2B5EF4-FFF2-40B4-BE49-F238E27FC236}">
                <a16:creationId xmlns:a16="http://schemas.microsoft.com/office/drawing/2014/main" id="{9C9924F1-3753-74B2-DDD5-B5340BB785AE}"/>
              </a:ext>
            </a:extLst>
          </p:cNvPr>
          <p:cNvSpPr>
            <a:spLocks noGrp="1"/>
          </p:cNvSpPr>
          <p:nvPr>
            <p:ph type="body" sz="quarter" idx="29"/>
          </p:nvPr>
        </p:nvSpPr>
        <p:spPr/>
        <p:txBody>
          <a:bodyPr/>
          <a:lstStyle/>
          <a:p>
            <a:r>
              <a:rPr lang="en-US" dirty="0"/>
              <a:t>  Develop winning strategies to keep ahead of the competition​</a:t>
            </a:r>
          </a:p>
          <a:p>
            <a:r>
              <a:rPr lang="en-US" dirty="0"/>
              <a:t>  Capitalize on low-hanging fruit to identify a ballpark value​</a:t>
            </a:r>
          </a:p>
          <a:p>
            <a:r>
              <a:rPr lang="en-US" dirty="0"/>
              <a:t>  Visualize customer directed convergence</a:t>
            </a:r>
          </a:p>
        </p:txBody>
      </p:sp>
      <p:sp>
        <p:nvSpPr>
          <p:cNvPr id="93" name="Text Placeholder 92">
            <a:extLst>
              <a:ext uri="{FF2B5EF4-FFF2-40B4-BE49-F238E27FC236}">
                <a16:creationId xmlns:a16="http://schemas.microsoft.com/office/drawing/2014/main" id="{D9B5BCF7-83AF-F5C9-0423-147C64DDC51B}"/>
              </a:ext>
            </a:extLst>
          </p:cNvPr>
          <p:cNvSpPr>
            <a:spLocks noGrp="1"/>
          </p:cNvSpPr>
          <p:nvPr>
            <p:ph type="body" sz="quarter" idx="33"/>
          </p:nvPr>
        </p:nvSpPr>
        <p:spPr/>
        <p:txBody>
          <a:bodyPr/>
          <a:lstStyle/>
          <a:p>
            <a:r>
              <a:rPr lang="en-US" dirty="0"/>
              <a:t>CLOUD-BASED OPPORTUNITIES</a:t>
            </a:r>
          </a:p>
        </p:txBody>
      </p:sp>
      <p:sp>
        <p:nvSpPr>
          <p:cNvPr id="92" name="Text Placeholder 91">
            <a:extLst>
              <a:ext uri="{FF2B5EF4-FFF2-40B4-BE49-F238E27FC236}">
                <a16:creationId xmlns:a16="http://schemas.microsoft.com/office/drawing/2014/main" id="{94CC2695-FBEB-3190-E800-570E546F9F9D}"/>
              </a:ext>
            </a:extLst>
          </p:cNvPr>
          <p:cNvSpPr>
            <a:spLocks noGrp="1"/>
          </p:cNvSpPr>
          <p:nvPr>
            <p:ph type="body" sz="quarter" idx="32"/>
          </p:nvPr>
        </p:nvSpPr>
        <p:spPr/>
        <p:txBody>
          <a:bodyPr/>
          <a:lstStyle/>
          <a:p>
            <a:r>
              <a:rPr lang="en-US" dirty="0"/>
              <a:t>  Iterative approaches to corporate strategy​</a:t>
            </a:r>
          </a:p>
          <a:p>
            <a:r>
              <a:rPr lang="en-US" dirty="0"/>
              <a:t>  Establish a management framework from the inside</a:t>
            </a:r>
          </a:p>
        </p:txBody>
      </p:sp>
      <p:pic>
        <p:nvPicPr>
          <p:cNvPr id="70" name="Picture Placeholder 31" descr="Large walking intersection with one lone person">
            <a:extLst>
              <a:ext uri="{FF2B5EF4-FFF2-40B4-BE49-F238E27FC236}">
                <a16:creationId xmlns:a16="http://schemas.microsoft.com/office/drawing/2014/main" id="{D1FC6153-A37A-EC14-7EEA-7335A559F915}"/>
              </a:ext>
            </a:extLst>
          </p:cNvPr>
          <p:cNvPicPr>
            <a:picLocks noGrp="1" noChangeAspect="1"/>
          </p:cNvPicPr>
          <p:nvPr>
            <p:ph type="pic" sz="quarter" idx="10"/>
          </p:nvPr>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44000" contrast="-55000"/>
                    </a14:imgEffect>
                  </a14:imgLayer>
                </a14:imgProps>
              </a:ext>
              <a:ext uri="{28A0092B-C50C-407E-A947-70E740481C1C}">
                <a14:useLocalDpi xmlns:a14="http://schemas.microsoft.com/office/drawing/2010/main"/>
              </a:ext>
            </a:extLst>
          </a:blip>
          <a:srcRect/>
          <a:stretch/>
        </p:blipFill>
        <p:spPr/>
      </p:pic>
      <p:pic>
        <p:nvPicPr>
          <p:cNvPr id="68" name="Picture Placeholder 11" descr="Close-up of skyscrapers">
            <a:extLst>
              <a:ext uri="{FF2B5EF4-FFF2-40B4-BE49-F238E27FC236}">
                <a16:creationId xmlns:a16="http://schemas.microsoft.com/office/drawing/2014/main" id="{A0327B68-D192-4EDA-F3AE-366C54CED4D3}"/>
              </a:ext>
            </a:extLst>
          </p:cNvPr>
          <p:cNvPicPr>
            <a:picLocks noGrp="1" noChangeAspect="1"/>
          </p:cNvPicPr>
          <p:nvPr>
            <p:ph type="pic" sz="quarter" idx="13"/>
          </p:nvPr>
        </p:nvPicPr>
        <p:blipFill rotWithShape="1">
          <a:blip r:embed="rId4" cstate="print">
            <a:extLst>
              <a:ext uri="{BEBA8EAE-BF5A-486C-A8C5-ECC9F3942E4B}">
                <a14:imgProps xmlns:a14="http://schemas.microsoft.com/office/drawing/2010/main">
                  <a14:imgLayer r:embed="rId5">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6" cstate="print">
              <a:duotone>
                <a:prstClr val="black"/>
                <a:schemeClr val="tx2">
                  <a:tint val="45000"/>
                  <a:satMod val="400000"/>
                </a:schemeClr>
              </a:duotone>
              <a:extLst>
                <a:ext uri="{BEBA8EAE-BF5A-486C-A8C5-ECC9F3942E4B}">
                  <a14:imgProps xmlns:a14="http://schemas.microsoft.com/office/drawing/2010/main">
                    <a14:imgLayer r:embed="rId7">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pic>
        <p:nvPicPr>
          <p:cNvPr id="69" name="Picture Placeholder 8" descr="Curved skyscraper against the blue sky">
            <a:extLst>
              <a:ext uri="{FF2B5EF4-FFF2-40B4-BE49-F238E27FC236}">
                <a16:creationId xmlns:a16="http://schemas.microsoft.com/office/drawing/2014/main" id="{EB131536-3790-0769-3F4B-54C44B98F3B0}"/>
              </a:ext>
            </a:extLst>
          </p:cNvPr>
          <p:cNvPicPr>
            <a:picLocks noGrp="1" noChangeAspect="1"/>
          </p:cNvPicPr>
          <p:nvPr>
            <p:ph type="pic" sz="quarter" idx="14"/>
          </p:nvPr>
        </p:nvPicPr>
        <p:blipFill rotWithShape="1">
          <a:blip r:embed="rId8" cstate="print">
            <a:extLst>
              <a:ext uri="{BEBA8EAE-BF5A-486C-A8C5-ECC9F3942E4B}">
                <a14:imgProps xmlns:a14="http://schemas.microsoft.com/office/drawing/2010/main">
                  <a14:imgLayer r:embed="rId9">
                    <a14:imgEffect>
                      <a14:saturation sat="0"/>
                    </a14:imgEffect>
                    <a14:imgEffect>
                      <a14:brightnessContrast bright="22000"/>
                    </a14:imgEffect>
                  </a14:imgLayer>
                </a14:imgProps>
              </a:ext>
              <a:ext uri="{28A0092B-C50C-407E-A947-70E740481C1C}">
                <a14:useLocalDpi xmlns:a14="http://schemas.microsoft.com/office/drawing/2010/main"/>
              </a:ext>
            </a:extLst>
          </a:blip>
          <a:srcRect/>
          <a:stretch/>
        </p:blipFill>
        <p:spPr/>
      </p:pic>
      <p:sp>
        <p:nvSpPr>
          <p:cNvPr id="35" name="Footer Placeholder 34">
            <a:extLst>
              <a:ext uri="{FF2B5EF4-FFF2-40B4-BE49-F238E27FC236}">
                <a16:creationId xmlns:a16="http://schemas.microsoft.com/office/drawing/2014/main" id="{978E9DBF-D6A0-80E9-5F4C-B1782C5CD470}"/>
              </a:ext>
            </a:extLst>
          </p:cNvPr>
          <p:cNvSpPr>
            <a:spLocks noGrp="1"/>
          </p:cNvSpPr>
          <p:nvPr>
            <p:ph type="ftr" sz="quarter" idx="34"/>
          </p:nvPr>
        </p:nvSpPr>
        <p:spPr/>
        <p:txBody>
          <a:bodyPr/>
          <a:lstStyle/>
          <a:p>
            <a:r>
              <a:rPr lang="en-US" dirty="0"/>
              <a:t>Presentation Title</a:t>
            </a:r>
          </a:p>
        </p:txBody>
      </p:sp>
      <p:sp>
        <p:nvSpPr>
          <p:cNvPr id="36" name="Slide Number Placeholder 35">
            <a:extLst>
              <a:ext uri="{FF2B5EF4-FFF2-40B4-BE49-F238E27FC236}">
                <a16:creationId xmlns:a16="http://schemas.microsoft.com/office/drawing/2014/main" id="{B6B0F1EA-6238-43CB-79BF-1872F34BB86C}"/>
              </a:ext>
            </a:extLst>
          </p:cNvPr>
          <p:cNvSpPr>
            <a:spLocks noGrp="1"/>
          </p:cNvSpPr>
          <p:nvPr>
            <p:ph type="sldNum" sz="quarter" idx="35"/>
          </p:nvPr>
        </p:nvSpPr>
        <p:spPr/>
        <p:txBody>
          <a:bodyPr/>
          <a:lstStyle/>
          <a:p>
            <a:fld id="{09A01C0A-2BB6-49E7-91A3-DCB9F9F59583}" type="slidenum">
              <a:rPr lang="en-US" smtClean="0"/>
              <a:pPr/>
              <a:t>9</a:t>
            </a:fld>
            <a:endParaRPr lang="en-US" dirty="0"/>
          </a:p>
        </p:txBody>
      </p:sp>
    </p:spTree>
    <p:extLst>
      <p:ext uri="{BB962C8B-B14F-4D97-AF65-F5344CB8AC3E}">
        <p14:creationId xmlns:p14="http://schemas.microsoft.com/office/powerpoint/2010/main" val="2563119616"/>
      </p:ext>
    </p:extLst>
  </p:cSld>
  <p:clrMapOvr>
    <a:masterClrMapping/>
  </p:clrMapOvr>
</p:sld>
</file>

<file path=ppt/theme/theme1.xml><?xml version="1.0" encoding="utf-8"?>
<a:theme xmlns:a="http://schemas.openxmlformats.org/drawingml/2006/main" name="Office Theme">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6051434_Win32.potx" id="{7B2D7B8E-2D47-4BF1-BC40-B568BA0D280C}" vid="{D2030841-31B0-48F6-B8F7-9C53FB3093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Light modernist presentation</Template>
  <TotalTime>848</TotalTime>
  <Words>520</Words>
  <Application>Microsoft Office PowerPoint</Application>
  <PresentationFormat>Widescreen</PresentationFormat>
  <Paragraphs>106</Paragraphs>
  <Slides>11</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vt:i4>
      </vt:variant>
    </vt:vector>
  </HeadingPairs>
  <TitlesOfParts>
    <vt:vector size="22" baseType="lpstr">
      <vt:lpstr>Algerian</vt:lpstr>
      <vt:lpstr>Amasis MT Pro Black</vt:lpstr>
      <vt:lpstr>Arial</vt:lpstr>
      <vt:lpstr>Arial Black</vt:lpstr>
      <vt:lpstr>Avenir Next LT Pro</vt:lpstr>
      <vt:lpstr>Bernard MT Condensed</vt:lpstr>
      <vt:lpstr>Calibri</vt:lpstr>
      <vt:lpstr>Copperplate Gothic Bold</vt:lpstr>
      <vt:lpstr>Söhne</vt:lpstr>
      <vt:lpstr>Wingdings</vt:lpstr>
      <vt:lpstr>Office Theme</vt:lpstr>
      <vt:lpstr>Team 21 Kernel Seekers</vt:lpstr>
      <vt:lpstr>Approaches</vt:lpstr>
      <vt:lpstr>GITHUB</vt:lpstr>
      <vt:lpstr>Functions And Charts</vt:lpstr>
      <vt:lpstr>Takeaways &amp; Challenges</vt:lpstr>
      <vt:lpstr>Thank You</vt:lpstr>
      <vt:lpstr>QUARTERLY PERFORMANCE</vt:lpstr>
      <vt:lpstr>TIMELINE</vt:lpstr>
      <vt:lpstr>AREAS OF FOCUS</vt:lpstr>
      <vt:lpstr>HOW WE GET THERE</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21 Kernel Seekers</dc:title>
  <dc:creator>Sreesudha Gadamsetty</dc:creator>
  <cp:lastModifiedBy>Sreesudha Gadamsetty</cp:lastModifiedBy>
  <cp:revision>3</cp:revision>
  <dcterms:created xsi:type="dcterms:W3CDTF">2023-12-11T04:01:37Z</dcterms:created>
  <dcterms:modified xsi:type="dcterms:W3CDTF">2023-12-11T18:10:34Z</dcterms:modified>
</cp:coreProperties>
</file>